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Public Sans" charset="1" panose="00000000000000000000"/>
      <p:regular r:id="rId29"/>
    </p:embeddedFont>
    <p:embeddedFont>
      <p:font typeface="Agrandir Medium" charset="1" panose="00000600000000000000"/>
      <p:regular r:id="rId30"/>
    </p:embeddedFont>
    <p:embeddedFont>
      <p:font typeface="Agrandir" charset="1" panose="00000500000000000000"/>
      <p:regular r:id="rId31"/>
    </p:embeddedFont>
    <p:embeddedFont>
      <p:font typeface="Agrandir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figma.com/design/kLSqpyOnSSWjwu9rQzlLfK/Patient-Engagement?node-id=0-1&amp;t=UhMCiU3XCZR7buZN-1" TargetMode="External" Type="http://schemas.openxmlformats.org/officeDocument/2006/relationships/hyperlink"/><Relationship Id="rId3" Target="../media/image3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0159783" y="2041700"/>
            <a:ext cx="6810338" cy="6203599"/>
          </a:xfrm>
          <a:custGeom>
            <a:avLst/>
            <a:gdLst/>
            <a:ahLst/>
            <a:cxnLst/>
            <a:rect r="r" b="b" t="t" l="l"/>
            <a:pathLst>
              <a:path h="6203599" w="6810338">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435941"/>
            <a:ext cx="7527889" cy="4325610"/>
          </a:xfrm>
          <a:prstGeom prst="rect">
            <a:avLst/>
          </a:prstGeom>
        </p:spPr>
        <p:txBody>
          <a:bodyPr anchor="t" rtlCol="false" tIns="0" lIns="0" bIns="0" rIns="0">
            <a:spAutoFit/>
          </a:bodyPr>
          <a:lstStyle/>
          <a:p>
            <a:pPr algn="l">
              <a:lnSpc>
                <a:spcPts val="11089"/>
              </a:lnSpc>
            </a:pPr>
            <a:r>
              <a:rPr lang="en-US" sz="11551" spc="-1108">
                <a:solidFill>
                  <a:srgbClr val="156669"/>
                </a:solidFill>
                <a:latin typeface="Public Sans"/>
                <a:ea typeface="Public Sans"/>
                <a:cs typeface="Public Sans"/>
                <a:sym typeface="Public Sans"/>
              </a:rPr>
              <a:t>Patient Engagement</a:t>
            </a:r>
          </a:p>
          <a:p>
            <a:pPr algn="l" marL="0" indent="0" lvl="0">
              <a:lnSpc>
                <a:spcPts val="11089"/>
              </a:lnSpc>
            </a:pPr>
            <a:r>
              <a:rPr lang="en-US" sz="11551" spc="-1108">
                <a:solidFill>
                  <a:srgbClr val="156669"/>
                </a:solidFill>
                <a:latin typeface="Public Sans"/>
                <a:ea typeface="Public Sans"/>
                <a:cs typeface="Public Sans"/>
                <a:sym typeface="Public Sans"/>
              </a:rPr>
              <a:t>Hub</a:t>
            </a:r>
          </a:p>
        </p:txBody>
      </p:sp>
      <p:sp>
        <p:nvSpPr>
          <p:cNvPr name="TextBox 7" id="7"/>
          <p:cNvSpPr txBox="true"/>
          <p:nvPr/>
        </p:nvSpPr>
        <p:spPr>
          <a:xfrm rot="0">
            <a:off x="1028700" y="6542602"/>
            <a:ext cx="7527889" cy="2811608"/>
          </a:xfrm>
          <a:prstGeom prst="rect">
            <a:avLst/>
          </a:prstGeom>
        </p:spPr>
        <p:txBody>
          <a:bodyPr anchor="t" rtlCol="false" tIns="0" lIns="0" bIns="0" rIns="0">
            <a:spAutoFit/>
          </a:bodyPr>
          <a:lstStyle/>
          <a:p>
            <a:pPr algn="l">
              <a:lnSpc>
                <a:spcPts val="5590"/>
              </a:lnSpc>
            </a:pPr>
            <a:r>
              <a:rPr lang="en-US" sz="4545" spc="-349">
                <a:solidFill>
                  <a:srgbClr val="156669"/>
                </a:solidFill>
                <a:latin typeface="Public Sans"/>
                <a:ea typeface="Public Sans"/>
                <a:cs typeface="Public Sans"/>
                <a:sym typeface="Public Sans"/>
              </a:rPr>
              <a:t>Deepali Mahar</a:t>
            </a:r>
          </a:p>
          <a:p>
            <a:pPr algn="l">
              <a:lnSpc>
                <a:spcPts val="5590"/>
              </a:lnSpc>
            </a:pPr>
            <a:r>
              <a:rPr lang="en-US" sz="4545" spc="-349">
                <a:solidFill>
                  <a:srgbClr val="156669"/>
                </a:solidFill>
                <a:latin typeface="Public Sans"/>
                <a:ea typeface="Public Sans"/>
                <a:cs typeface="Public Sans"/>
                <a:sym typeface="Public Sans"/>
              </a:rPr>
              <a:t>12112535</a:t>
            </a:r>
          </a:p>
          <a:p>
            <a:pPr algn="l">
              <a:lnSpc>
                <a:spcPts val="5590"/>
              </a:lnSpc>
            </a:pPr>
            <a:r>
              <a:rPr lang="en-US" sz="4545" spc="-349">
                <a:solidFill>
                  <a:srgbClr val="156669"/>
                </a:solidFill>
                <a:latin typeface="Public Sans"/>
                <a:ea typeface="Public Sans"/>
                <a:cs typeface="Public Sans"/>
                <a:sym typeface="Public Sans"/>
              </a:rPr>
              <a:t>IXD803</a:t>
            </a:r>
          </a:p>
          <a:p>
            <a:pPr algn="l" marL="0" indent="0" lvl="0">
              <a:lnSpc>
                <a:spcPts val="5590"/>
              </a:lnSpc>
            </a:pPr>
            <a:r>
              <a:rPr lang="en-US" sz="4545" spc="-349">
                <a:solidFill>
                  <a:srgbClr val="156669"/>
                </a:solidFill>
                <a:latin typeface="Public Sans"/>
                <a:ea typeface="Public Sans"/>
                <a:cs typeface="Public Sans"/>
                <a:sym typeface="Public Sans"/>
              </a:rPr>
              <a:t>CA-3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4610361" y="0"/>
            <a:ext cx="13677639" cy="10287000"/>
          </a:xfrm>
          <a:custGeom>
            <a:avLst/>
            <a:gdLst/>
            <a:ahLst/>
            <a:cxnLst/>
            <a:rect r="r" b="b" t="t" l="l"/>
            <a:pathLst>
              <a:path h="10287000" w="13677639">
                <a:moveTo>
                  <a:pt x="0" y="0"/>
                </a:moveTo>
                <a:lnTo>
                  <a:pt x="13677639" y="0"/>
                </a:lnTo>
                <a:lnTo>
                  <a:pt x="13677639" y="10287000"/>
                </a:lnTo>
                <a:lnTo>
                  <a:pt x="0" y="10287000"/>
                </a:lnTo>
                <a:lnTo>
                  <a:pt x="0" y="0"/>
                </a:lnTo>
                <a:close/>
              </a:path>
            </a:pathLst>
          </a:custGeom>
          <a:blipFill>
            <a:blip r:embed="rId2"/>
            <a:stretch>
              <a:fillRect l="-4103" t="0" r="-4677" b="0"/>
            </a:stretch>
          </a:blipFill>
        </p:spPr>
      </p:sp>
      <p:sp>
        <p:nvSpPr>
          <p:cNvPr name="TextBox 3" id="3"/>
          <p:cNvSpPr txBox="true"/>
          <p:nvPr/>
        </p:nvSpPr>
        <p:spPr>
          <a:xfrm rot="0">
            <a:off x="152400" y="510259"/>
            <a:ext cx="3934050" cy="2645288"/>
          </a:xfrm>
          <a:prstGeom prst="rect">
            <a:avLst/>
          </a:prstGeom>
        </p:spPr>
        <p:txBody>
          <a:bodyPr anchor="t" rtlCol="false" tIns="0" lIns="0" bIns="0" rIns="0">
            <a:spAutoFit/>
          </a:bodyPr>
          <a:lstStyle/>
          <a:p>
            <a:pPr algn="ctr">
              <a:lnSpc>
                <a:spcPts val="6816"/>
              </a:lnSpc>
            </a:pPr>
            <a:r>
              <a:rPr lang="en-US" sz="7100" spc="-681">
                <a:solidFill>
                  <a:srgbClr val="156669"/>
                </a:solidFill>
                <a:latin typeface="Public Sans"/>
                <a:ea typeface="Public Sans"/>
                <a:cs typeface="Public Sans"/>
                <a:sym typeface="Public Sans"/>
              </a:rPr>
              <a:t>Empathy</a:t>
            </a:r>
          </a:p>
          <a:p>
            <a:pPr algn="ctr">
              <a:lnSpc>
                <a:spcPts val="6816"/>
              </a:lnSpc>
            </a:pPr>
            <a:r>
              <a:rPr lang="en-US" sz="7100" spc="-681">
                <a:solidFill>
                  <a:srgbClr val="156669"/>
                </a:solidFill>
                <a:latin typeface="Public Sans"/>
                <a:ea typeface="Public Sans"/>
                <a:cs typeface="Public Sans"/>
                <a:sym typeface="Public Sans"/>
              </a:rPr>
              <a:t>Mapping</a:t>
            </a:r>
          </a:p>
          <a:p>
            <a:pPr algn="ctr" marL="0" indent="0" lvl="0">
              <a:lnSpc>
                <a:spcPts val="6816"/>
              </a:lnSpc>
              <a:spcBef>
                <a:spcPct val="0"/>
              </a:spcBef>
            </a:pPr>
            <a:r>
              <a:rPr lang="en-US" sz="7100" spc="-681">
                <a:solidFill>
                  <a:srgbClr val="156669"/>
                </a:solidFill>
                <a:latin typeface="Public Sans"/>
                <a:ea typeface="Public Sans"/>
                <a:cs typeface="Public Sans"/>
                <a:sym typeface="Public Sans"/>
              </a:rPr>
              <a:t>2</a:t>
            </a:r>
          </a:p>
        </p:txBody>
      </p:sp>
      <p:grpSp>
        <p:nvGrpSpPr>
          <p:cNvPr name="Group 4" id="4"/>
          <p:cNvGrpSpPr/>
          <p:nvPr/>
        </p:nvGrpSpPr>
        <p:grpSpPr>
          <a:xfrm rot="0">
            <a:off x="9915057" y="3155547"/>
            <a:ext cx="3068246" cy="30682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6694" r="0" b="-51083"/>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0207727" y="2201071"/>
            <a:ext cx="7051573" cy="5884858"/>
          </a:xfrm>
          <a:custGeom>
            <a:avLst/>
            <a:gdLst/>
            <a:ahLst/>
            <a:cxnLst/>
            <a:rect r="r" b="b" t="t" l="l"/>
            <a:pathLst>
              <a:path h="5884858" w="7051573">
                <a:moveTo>
                  <a:pt x="0" y="0"/>
                </a:moveTo>
                <a:lnTo>
                  <a:pt x="7051573" y="0"/>
                </a:lnTo>
                <a:lnTo>
                  <a:pt x="7051573" y="5884858"/>
                </a:lnTo>
                <a:lnTo>
                  <a:pt x="0" y="5884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219200" y="621827"/>
            <a:ext cx="8554947" cy="2987038"/>
          </a:xfrm>
          <a:prstGeom prst="rect">
            <a:avLst/>
          </a:prstGeom>
        </p:spPr>
        <p:txBody>
          <a:bodyPr anchor="t" rtlCol="false" tIns="0" lIns="0" bIns="0" rIns="0">
            <a:spAutoFit/>
          </a:bodyPr>
          <a:lstStyle/>
          <a:p>
            <a:pPr algn="l" marL="0" indent="0" lvl="0">
              <a:lnSpc>
                <a:spcPts val="7679"/>
              </a:lnSpc>
            </a:pPr>
            <a:r>
              <a:rPr lang="en-US" sz="7999" spc="-767">
                <a:solidFill>
                  <a:srgbClr val="156669"/>
                </a:solidFill>
                <a:latin typeface="Public Sans"/>
                <a:ea typeface="Public Sans"/>
                <a:cs typeface="Public Sans"/>
                <a:sym typeface="Public Sans"/>
              </a:rPr>
              <a:t>Scenario 1: Missed Follow-Up Appointment</a:t>
            </a:r>
          </a:p>
        </p:txBody>
      </p:sp>
      <p:sp>
        <p:nvSpPr>
          <p:cNvPr name="TextBox 4" id="4"/>
          <p:cNvSpPr txBox="true"/>
          <p:nvPr/>
        </p:nvSpPr>
        <p:spPr>
          <a:xfrm rot="0">
            <a:off x="1219200" y="3970782"/>
            <a:ext cx="7794590" cy="2031111"/>
          </a:xfrm>
          <a:prstGeom prst="rect">
            <a:avLst/>
          </a:prstGeom>
        </p:spPr>
        <p:txBody>
          <a:bodyPr anchor="t" rtlCol="false" tIns="0" lIns="0" bIns="0" rIns="0">
            <a:spAutoFit/>
          </a:bodyPr>
          <a:lstStyle/>
          <a:p>
            <a:pPr algn="l">
              <a:lnSpc>
                <a:spcPts val="3911"/>
              </a:lnSpc>
            </a:pPr>
            <a:r>
              <a:rPr lang="en-US" sz="2400" b="true">
                <a:solidFill>
                  <a:srgbClr val="156669"/>
                </a:solidFill>
                <a:latin typeface="Agrandir Medium"/>
                <a:ea typeface="Agrandir Medium"/>
                <a:cs typeface="Agrandir Medium"/>
                <a:sym typeface="Agrandir Medium"/>
              </a:rPr>
              <a:t>Question: </a:t>
            </a:r>
            <a:r>
              <a:rPr lang="en-US" sz="2400">
                <a:solidFill>
                  <a:srgbClr val="156669"/>
                </a:solidFill>
                <a:latin typeface="Agrandir"/>
                <a:ea typeface="Agrandir"/>
                <a:cs typeface="Agrandir"/>
                <a:sym typeface="Agrandir"/>
              </a:rPr>
              <a:t>A patient with a chronic condition missed a scheduled follow-up appointment and forgot to reschedule. How can the app help ensure that patients don't miss critical follow-ups?</a:t>
            </a:r>
          </a:p>
        </p:txBody>
      </p:sp>
      <p:sp>
        <p:nvSpPr>
          <p:cNvPr name="TextBox 5" id="5"/>
          <p:cNvSpPr txBox="true"/>
          <p:nvPr/>
        </p:nvSpPr>
        <p:spPr>
          <a:xfrm rot="0">
            <a:off x="1219200" y="6408039"/>
            <a:ext cx="7794590" cy="2526411"/>
          </a:xfrm>
          <a:prstGeom prst="rect">
            <a:avLst/>
          </a:prstGeom>
        </p:spPr>
        <p:txBody>
          <a:bodyPr anchor="t" rtlCol="false" tIns="0" lIns="0" bIns="0" rIns="0">
            <a:spAutoFit/>
          </a:bodyPr>
          <a:lstStyle/>
          <a:p>
            <a:pPr algn="l">
              <a:lnSpc>
                <a:spcPts val="3911"/>
              </a:lnSpc>
            </a:pPr>
            <a:r>
              <a:rPr lang="en-US" sz="2400" b="true">
                <a:solidFill>
                  <a:srgbClr val="156669"/>
                </a:solidFill>
                <a:latin typeface="Agrandir Medium"/>
                <a:ea typeface="Agrandir Medium"/>
                <a:cs typeface="Agrandir Medium"/>
                <a:sym typeface="Agrandir Medium"/>
              </a:rPr>
              <a:t>Solution: </a:t>
            </a:r>
            <a:r>
              <a:rPr lang="en-US" sz="2400">
                <a:solidFill>
                  <a:srgbClr val="156669"/>
                </a:solidFill>
                <a:latin typeface="Agrandir"/>
                <a:ea typeface="Agrandir"/>
                <a:cs typeface="Agrandir"/>
                <a:sym typeface="Agrandir"/>
              </a:rPr>
              <a:t>The app could send timely reminders before the appointment, with a clear option to confirm or reschedule. If a patient somehow can’t make it to the appointment, they will be given an option to reschedule with a quick tap.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219200" y="621827"/>
            <a:ext cx="10820075" cy="2987038"/>
          </a:xfrm>
          <a:prstGeom prst="rect">
            <a:avLst/>
          </a:prstGeom>
        </p:spPr>
        <p:txBody>
          <a:bodyPr anchor="t" rtlCol="false" tIns="0" lIns="0" bIns="0" rIns="0">
            <a:spAutoFit/>
          </a:bodyPr>
          <a:lstStyle/>
          <a:p>
            <a:pPr algn="l" marL="0" indent="0" lvl="0">
              <a:lnSpc>
                <a:spcPts val="7679"/>
              </a:lnSpc>
            </a:pPr>
            <a:r>
              <a:rPr lang="en-US" sz="7999" spc="-767">
                <a:solidFill>
                  <a:srgbClr val="156669"/>
                </a:solidFill>
                <a:latin typeface="Public Sans"/>
                <a:ea typeface="Public Sans"/>
                <a:cs typeface="Public Sans"/>
                <a:sym typeface="Public Sans"/>
              </a:rPr>
              <a:t>Scenario 2: Accessing Test Results and Personalized Health Insights</a:t>
            </a:r>
          </a:p>
        </p:txBody>
      </p:sp>
      <p:sp>
        <p:nvSpPr>
          <p:cNvPr name="TextBox 3" id="3"/>
          <p:cNvSpPr txBox="true"/>
          <p:nvPr/>
        </p:nvSpPr>
        <p:spPr>
          <a:xfrm rot="0">
            <a:off x="1219200" y="3970782"/>
            <a:ext cx="8118179" cy="2031111"/>
          </a:xfrm>
          <a:prstGeom prst="rect">
            <a:avLst/>
          </a:prstGeom>
        </p:spPr>
        <p:txBody>
          <a:bodyPr anchor="t" rtlCol="false" tIns="0" lIns="0" bIns="0" rIns="0">
            <a:spAutoFit/>
          </a:bodyPr>
          <a:lstStyle/>
          <a:p>
            <a:pPr algn="l">
              <a:lnSpc>
                <a:spcPts val="3911"/>
              </a:lnSpc>
            </a:pPr>
            <a:r>
              <a:rPr lang="en-US" sz="2400" b="true">
                <a:solidFill>
                  <a:srgbClr val="156669"/>
                </a:solidFill>
                <a:latin typeface="Agrandir Medium"/>
                <a:ea typeface="Agrandir Medium"/>
                <a:cs typeface="Agrandir Medium"/>
                <a:sym typeface="Agrandir Medium"/>
              </a:rPr>
              <a:t>Question: </a:t>
            </a:r>
            <a:r>
              <a:rPr lang="en-US" sz="2400">
                <a:solidFill>
                  <a:srgbClr val="156669"/>
                </a:solidFill>
                <a:latin typeface="Agrandir"/>
                <a:ea typeface="Agrandir"/>
                <a:cs typeface="Agrandir"/>
                <a:sym typeface="Agrandir"/>
              </a:rPr>
              <a:t>A patient has just completed several medical tests and wants to understand the results and how they impact their treatment. How can the app enhance understanding and engagement in this scenario?</a:t>
            </a:r>
          </a:p>
        </p:txBody>
      </p:sp>
      <p:sp>
        <p:nvSpPr>
          <p:cNvPr name="TextBox 4" id="4"/>
          <p:cNvSpPr txBox="true"/>
          <p:nvPr/>
        </p:nvSpPr>
        <p:spPr>
          <a:xfrm rot="0">
            <a:off x="1219200" y="6408039"/>
            <a:ext cx="7794590" cy="2031111"/>
          </a:xfrm>
          <a:prstGeom prst="rect">
            <a:avLst/>
          </a:prstGeom>
        </p:spPr>
        <p:txBody>
          <a:bodyPr anchor="t" rtlCol="false" tIns="0" lIns="0" bIns="0" rIns="0">
            <a:spAutoFit/>
          </a:bodyPr>
          <a:lstStyle/>
          <a:p>
            <a:pPr algn="l">
              <a:lnSpc>
                <a:spcPts val="3911"/>
              </a:lnSpc>
            </a:pPr>
            <a:r>
              <a:rPr lang="en-US" sz="2400" b="true">
                <a:solidFill>
                  <a:srgbClr val="156669"/>
                </a:solidFill>
                <a:latin typeface="Agrandir Medium"/>
                <a:ea typeface="Agrandir Medium"/>
                <a:cs typeface="Agrandir Medium"/>
                <a:sym typeface="Agrandir Medium"/>
              </a:rPr>
              <a:t>Solution: </a:t>
            </a:r>
            <a:r>
              <a:rPr lang="en-US" sz="2400">
                <a:solidFill>
                  <a:srgbClr val="156669"/>
                </a:solidFill>
                <a:latin typeface="Agrandir"/>
                <a:ea typeface="Agrandir"/>
                <a:cs typeface="Agrandir"/>
                <a:sym typeface="Agrandir"/>
              </a:rPr>
              <a:t>The app could provide a section where test results are displayed in simple language, alongside insights into what each result means for the patient’s health.</a:t>
            </a:r>
          </a:p>
        </p:txBody>
      </p:sp>
      <p:sp>
        <p:nvSpPr>
          <p:cNvPr name="Freeform 5" id="5"/>
          <p:cNvSpPr/>
          <p:nvPr/>
        </p:nvSpPr>
        <p:spPr>
          <a:xfrm flipH="false" flipV="false" rot="0">
            <a:off x="10398910" y="2610993"/>
            <a:ext cx="7174715" cy="7200900"/>
          </a:xfrm>
          <a:custGeom>
            <a:avLst/>
            <a:gdLst/>
            <a:ahLst/>
            <a:cxnLst/>
            <a:rect r="r" b="b" t="t" l="l"/>
            <a:pathLst>
              <a:path h="7200900" w="7174715">
                <a:moveTo>
                  <a:pt x="0" y="0"/>
                </a:moveTo>
                <a:lnTo>
                  <a:pt x="7174715" y="0"/>
                </a:lnTo>
                <a:lnTo>
                  <a:pt x="7174715"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3163204" y="1695211"/>
            <a:ext cx="5124796" cy="5143500"/>
          </a:xfrm>
          <a:custGeom>
            <a:avLst/>
            <a:gdLst/>
            <a:ahLst/>
            <a:cxnLst/>
            <a:rect r="r" b="b" t="t" l="l"/>
            <a:pathLst>
              <a:path h="5143500" w="5124796">
                <a:moveTo>
                  <a:pt x="0" y="0"/>
                </a:moveTo>
                <a:lnTo>
                  <a:pt x="5124796" y="0"/>
                </a:lnTo>
                <a:lnTo>
                  <a:pt x="5124796"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0" y="3660938"/>
            <a:ext cx="12157913" cy="6626062"/>
          </a:xfrm>
          <a:custGeom>
            <a:avLst/>
            <a:gdLst/>
            <a:ahLst/>
            <a:cxnLst/>
            <a:rect r="r" b="b" t="t" l="l"/>
            <a:pathLst>
              <a:path h="6626062" w="12157913">
                <a:moveTo>
                  <a:pt x="0" y="0"/>
                </a:moveTo>
                <a:lnTo>
                  <a:pt x="12157913" y="0"/>
                </a:lnTo>
                <a:lnTo>
                  <a:pt x="12157913" y="6626062"/>
                </a:lnTo>
                <a:lnTo>
                  <a:pt x="0" y="6626062"/>
                </a:lnTo>
                <a:lnTo>
                  <a:pt x="0" y="0"/>
                </a:lnTo>
                <a:close/>
              </a:path>
            </a:pathLst>
          </a:custGeom>
          <a:blipFill>
            <a:blip r:embed="rId4"/>
            <a:stretch>
              <a:fillRect l="0" t="0" r="0" b="0"/>
            </a:stretch>
          </a:blipFill>
        </p:spPr>
      </p:sp>
      <p:sp>
        <p:nvSpPr>
          <p:cNvPr name="TextBox 4" id="4"/>
          <p:cNvSpPr txBox="true"/>
          <p:nvPr/>
        </p:nvSpPr>
        <p:spPr>
          <a:xfrm rot="0">
            <a:off x="1219200" y="337460"/>
            <a:ext cx="7338344" cy="2015488"/>
          </a:xfrm>
          <a:prstGeom prst="rect">
            <a:avLst/>
          </a:prstGeom>
        </p:spPr>
        <p:txBody>
          <a:bodyPr anchor="t" rtlCol="false" tIns="0" lIns="0" bIns="0" rIns="0">
            <a:spAutoFit/>
          </a:bodyPr>
          <a:lstStyle/>
          <a:p>
            <a:pPr algn="l">
              <a:lnSpc>
                <a:spcPts val="7679"/>
              </a:lnSpc>
            </a:pPr>
            <a:r>
              <a:rPr lang="en-US" sz="7999" spc="-767">
                <a:solidFill>
                  <a:srgbClr val="156669"/>
                </a:solidFill>
                <a:latin typeface="Public Sans"/>
                <a:ea typeface="Public Sans"/>
                <a:cs typeface="Public Sans"/>
                <a:sym typeface="Public Sans"/>
              </a:rPr>
              <a:t>Information</a:t>
            </a:r>
          </a:p>
          <a:p>
            <a:pPr algn="l" marL="0" indent="0" lvl="0">
              <a:lnSpc>
                <a:spcPts val="7679"/>
              </a:lnSpc>
            </a:pPr>
            <a:r>
              <a:rPr lang="en-US" sz="7999" spc="-767">
                <a:solidFill>
                  <a:srgbClr val="156669"/>
                </a:solidFill>
                <a:latin typeface="Public Sans"/>
                <a:ea typeface="Public Sans"/>
                <a:cs typeface="Public Sans"/>
                <a:sym typeface="Public Sans"/>
              </a:rPr>
              <a:t>Architecture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084526" y="-1916474"/>
            <a:ext cx="10287000" cy="14119947"/>
          </a:xfrm>
          <a:custGeom>
            <a:avLst/>
            <a:gdLst/>
            <a:ahLst/>
            <a:cxnLst/>
            <a:rect r="r" b="b" t="t" l="l"/>
            <a:pathLst>
              <a:path h="14119947" w="10287000">
                <a:moveTo>
                  <a:pt x="0" y="0"/>
                </a:moveTo>
                <a:lnTo>
                  <a:pt x="10287000" y="0"/>
                </a:lnTo>
                <a:lnTo>
                  <a:pt x="10287000" y="14119948"/>
                </a:lnTo>
                <a:lnTo>
                  <a:pt x="0" y="14119948"/>
                </a:lnTo>
                <a:lnTo>
                  <a:pt x="0" y="0"/>
                </a:lnTo>
                <a:close/>
              </a:path>
            </a:pathLst>
          </a:custGeom>
          <a:blipFill>
            <a:blip r:embed="rId2"/>
            <a:stretch>
              <a:fillRect l="-2712" t="-2856" r="-5124" b="-1428"/>
            </a:stretch>
          </a:blipFill>
        </p:spPr>
      </p:sp>
      <p:sp>
        <p:nvSpPr>
          <p:cNvPr name="TextBox 3" id="3"/>
          <p:cNvSpPr txBox="true"/>
          <p:nvPr/>
        </p:nvSpPr>
        <p:spPr>
          <a:xfrm rot="0">
            <a:off x="475643" y="2755021"/>
            <a:ext cx="4076805" cy="3958588"/>
          </a:xfrm>
          <a:prstGeom prst="rect">
            <a:avLst/>
          </a:prstGeom>
        </p:spPr>
        <p:txBody>
          <a:bodyPr anchor="t" rtlCol="false" tIns="0" lIns="0" bIns="0" rIns="0">
            <a:spAutoFit/>
          </a:bodyPr>
          <a:lstStyle/>
          <a:p>
            <a:pPr algn="l">
              <a:lnSpc>
                <a:spcPts val="7679"/>
              </a:lnSpc>
            </a:pPr>
            <a:r>
              <a:rPr lang="en-US" sz="7999" spc="-767">
                <a:solidFill>
                  <a:srgbClr val="156669"/>
                </a:solidFill>
                <a:latin typeface="Public Sans"/>
                <a:ea typeface="Public Sans"/>
                <a:cs typeface="Public Sans"/>
                <a:sym typeface="Public Sans"/>
              </a:rPr>
              <a:t>Low </a:t>
            </a:r>
          </a:p>
          <a:p>
            <a:pPr algn="l">
              <a:lnSpc>
                <a:spcPts val="7679"/>
              </a:lnSpc>
            </a:pPr>
            <a:r>
              <a:rPr lang="en-US" sz="7999" spc="-767">
                <a:solidFill>
                  <a:srgbClr val="156669"/>
                </a:solidFill>
                <a:latin typeface="Public Sans"/>
                <a:ea typeface="Public Sans"/>
                <a:cs typeface="Public Sans"/>
                <a:sym typeface="Public Sans"/>
              </a:rPr>
              <a:t>Fidelity Wire-</a:t>
            </a:r>
          </a:p>
          <a:p>
            <a:pPr algn="l" marL="0" indent="0" lvl="0">
              <a:lnSpc>
                <a:spcPts val="7679"/>
              </a:lnSpc>
            </a:pPr>
            <a:r>
              <a:rPr lang="en-US" sz="7999" spc="-767">
                <a:solidFill>
                  <a:srgbClr val="156669"/>
                </a:solidFill>
                <a:latin typeface="Public Sans"/>
                <a:ea typeface="Public Sans"/>
                <a:cs typeface="Public Sans"/>
                <a:sym typeface="Public Sans"/>
              </a:rPr>
              <a:t>frames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2680939" y="2272805"/>
            <a:ext cx="12926121" cy="8014195"/>
          </a:xfrm>
          <a:custGeom>
            <a:avLst/>
            <a:gdLst/>
            <a:ahLst/>
            <a:cxnLst/>
            <a:rect r="r" b="b" t="t" l="l"/>
            <a:pathLst>
              <a:path h="8014195" w="12926121">
                <a:moveTo>
                  <a:pt x="0" y="0"/>
                </a:moveTo>
                <a:lnTo>
                  <a:pt x="12926122" y="0"/>
                </a:lnTo>
                <a:lnTo>
                  <a:pt x="12926122" y="8014195"/>
                </a:lnTo>
                <a:lnTo>
                  <a:pt x="0" y="8014195"/>
                </a:lnTo>
                <a:lnTo>
                  <a:pt x="0" y="0"/>
                </a:lnTo>
                <a:close/>
              </a:path>
            </a:pathLst>
          </a:custGeom>
          <a:blipFill>
            <a:blip r:embed="rId2"/>
            <a:stretch>
              <a:fillRect l="0" t="0" r="0" b="0"/>
            </a:stretch>
          </a:blipFill>
        </p:spPr>
      </p:sp>
      <p:sp>
        <p:nvSpPr>
          <p:cNvPr name="TextBox 3" id="3"/>
          <p:cNvSpPr txBox="true"/>
          <p:nvPr/>
        </p:nvSpPr>
        <p:spPr>
          <a:xfrm rot="0">
            <a:off x="1219200" y="630556"/>
            <a:ext cx="7338344" cy="1043938"/>
          </a:xfrm>
          <a:prstGeom prst="rect">
            <a:avLst/>
          </a:prstGeom>
        </p:spPr>
        <p:txBody>
          <a:bodyPr anchor="t" rtlCol="false" tIns="0" lIns="0" bIns="0" rIns="0">
            <a:spAutoFit/>
          </a:bodyPr>
          <a:lstStyle/>
          <a:p>
            <a:pPr algn="l" marL="0" indent="0" lvl="0">
              <a:lnSpc>
                <a:spcPts val="7679"/>
              </a:lnSpc>
            </a:pPr>
            <a:r>
              <a:rPr lang="en-US" sz="7999" spc="-767">
                <a:solidFill>
                  <a:srgbClr val="156669"/>
                </a:solidFill>
                <a:latin typeface="Public Sans"/>
                <a:ea typeface="Public Sans"/>
                <a:cs typeface="Public Sans"/>
                <a:sym typeface="Public Sans"/>
              </a:rPr>
              <a:t>Main UI Screens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0" y="320040"/>
            <a:ext cx="18288000" cy="9646920"/>
          </a:xfrm>
          <a:custGeom>
            <a:avLst/>
            <a:gdLst/>
            <a:ahLst/>
            <a:cxnLst/>
            <a:rect r="r" b="b" t="t" l="l"/>
            <a:pathLst>
              <a:path h="9646920" w="18288000">
                <a:moveTo>
                  <a:pt x="0" y="0"/>
                </a:moveTo>
                <a:lnTo>
                  <a:pt x="18288000" y="0"/>
                </a:lnTo>
                <a:lnTo>
                  <a:pt x="18288000" y="9646920"/>
                </a:lnTo>
                <a:lnTo>
                  <a:pt x="0" y="9646920"/>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253228" y="0"/>
            <a:ext cx="15705344" cy="10287000"/>
          </a:xfrm>
          <a:custGeom>
            <a:avLst/>
            <a:gdLst/>
            <a:ahLst/>
            <a:cxnLst/>
            <a:rect r="r" b="b" t="t" l="l"/>
            <a:pathLst>
              <a:path h="10287000" w="15705344">
                <a:moveTo>
                  <a:pt x="0" y="0"/>
                </a:moveTo>
                <a:lnTo>
                  <a:pt x="15705344" y="0"/>
                </a:lnTo>
                <a:lnTo>
                  <a:pt x="15705344" y="10287000"/>
                </a:lnTo>
                <a:lnTo>
                  <a:pt x="0" y="1028700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0" y="434340"/>
            <a:ext cx="18288000" cy="9418320"/>
          </a:xfrm>
          <a:custGeom>
            <a:avLst/>
            <a:gdLst/>
            <a:ahLst/>
            <a:cxnLst/>
            <a:rect r="r" b="b" t="t" l="l"/>
            <a:pathLst>
              <a:path h="9418320" w="18288000">
                <a:moveTo>
                  <a:pt x="0" y="0"/>
                </a:moveTo>
                <a:lnTo>
                  <a:pt x="18288000" y="0"/>
                </a:lnTo>
                <a:lnTo>
                  <a:pt x="18288000" y="9418320"/>
                </a:lnTo>
                <a:lnTo>
                  <a:pt x="0" y="941832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0" y="628650"/>
            <a:ext cx="18288000" cy="9029700"/>
          </a:xfrm>
          <a:custGeom>
            <a:avLst/>
            <a:gdLst/>
            <a:ahLst/>
            <a:cxnLst/>
            <a:rect r="r" b="b" t="t" l="l"/>
            <a:pathLst>
              <a:path h="9029700" w="18288000">
                <a:moveTo>
                  <a:pt x="0" y="0"/>
                </a:moveTo>
                <a:lnTo>
                  <a:pt x="18288000" y="0"/>
                </a:lnTo>
                <a:lnTo>
                  <a:pt x="18288000" y="9029700"/>
                </a:lnTo>
                <a:lnTo>
                  <a:pt x="0" y="90297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1219200" y="1181100"/>
            <a:ext cx="7794590" cy="2460864"/>
          </a:xfrm>
          <a:prstGeom prst="rect">
            <a:avLst/>
          </a:prstGeom>
        </p:spPr>
        <p:txBody>
          <a:bodyPr anchor="t" rtlCol="false" tIns="0" lIns="0" bIns="0" rIns="0">
            <a:spAutoFit/>
          </a:bodyPr>
          <a:lstStyle/>
          <a:p>
            <a:pPr algn="l" marL="0" indent="0" lvl="0">
              <a:lnSpc>
                <a:spcPts val="9407"/>
              </a:lnSpc>
            </a:pPr>
            <a:r>
              <a:rPr lang="en-US" sz="9799" spc="-940">
                <a:solidFill>
                  <a:srgbClr val="156669"/>
                </a:solidFill>
                <a:latin typeface="Public Sans"/>
                <a:ea typeface="Public Sans"/>
                <a:cs typeface="Public Sans"/>
                <a:sym typeface="Public Sans"/>
              </a:rPr>
              <a:t>Problem Statement</a:t>
            </a:r>
          </a:p>
        </p:txBody>
      </p:sp>
      <p:sp>
        <p:nvSpPr>
          <p:cNvPr name="TextBox 3" id="3"/>
          <p:cNvSpPr txBox="true"/>
          <p:nvPr/>
        </p:nvSpPr>
        <p:spPr>
          <a:xfrm rot="0">
            <a:off x="1219200" y="4450079"/>
            <a:ext cx="7794590" cy="4989196"/>
          </a:xfrm>
          <a:prstGeom prst="rect">
            <a:avLst/>
          </a:prstGeom>
        </p:spPr>
        <p:txBody>
          <a:bodyPr anchor="t" rtlCol="false" tIns="0" lIns="0" bIns="0" rIns="0">
            <a:spAutoFit/>
          </a:bodyPr>
          <a:lstStyle/>
          <a:p>
            <a:pPr algn="l">
              <a:lnSpc>
                <a:spcPts val="4889"/>
              </a:lnSpc>
            </a:pPr>
            <a:r>
              <a:rPr lang="en-US" sz="2999" b="true">
                <a:solidFill>
                  <a:srgbClr val="156669"/>
                </a:solidFill>
                <a:latin typeface="Agrandir Medium"/>
                <a:ea typeface="Agrandir Medium"/>
                <a:cs typeface="Agrandir Medium"/>
                <a:sym typeface="Agrandir Medium"/>
              </a:rPr>
              <a:t>Design a solution for patients giving them a complete picture of their health, appointments, and visits. This solution will act as a self-service portal for the patients and will engage them by providing the right information and actions for them to have a seamless healthcare experience.</a:t>
            </a:r>
          </a:p>
        </p:txBody>
      </p:sp>
      <p:grpSp>
        <p:nvGrpSpPr>
          <p:cNvPr name="Group 4" id="4"/>
          <p:cNvGrpSpPr>
            <a:grpSpLocks noChangeAspect="true"/>
          </p:cNvGrpSpPr>
          <p:nvPr/>
        </p:nvGrpSpPr>
        <p:grpSpPr>
          <a:xfrm rot="0">
            <a:off x="10004753" y="1859637"/>
            <a:ext cx="7254547" cy="6567726"/>
            <a:chOff x="0" y="0"/>
            <a:chExt cx="5580380" cy="5052060"/>
          </a:xfrm>
        </p:grpSpPr>
        <p:sp>
          <p:nvSpPr>
            <p:cNvPr name="Freeform 5" id="5"/>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7900" t="0" r="-1790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0" y="1531620"/>
            <a:ext cx="18288000" cy="7223760"/>
          </a:xfrm>
          <a:custGeom>
            <a:avLst/>
            <a:gdLst/>
            <a:ahLst/>
            <a:cxnLst/>
            <a:rect r="r" b="b" t="t" l="l"/>
            <a:pathLst>
              <a:path h="7223760" w="18288000">
                <a:moveTo>
                  <a:pt x="0" y="0"/>
                </a:moveTo>
                <a:lnTo>
                  <a:pt x="18288000" y="0"/>
                </a:lnTo>
                <a:lnTo>
                  <a:pt x="18288000" y="7223760"/>
                </a:lnTo>
                <a:lnTo>
                  <a:pt x="0" y="722376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3629939" y="0"/>
            <a:ext cx="10235220" cy="10287000"/>
          </a:xfrm>
          <a:custGeom>
            <a:avLst/>
            <a:gdLst/>
            <a:ahLst/>
            <a:cxnLst/>
            <a:rect r="r" b="b" t="t" l="l"/>
            <a:pathLst>
              <a:path h="10287000" w="10235220">
                <a:moveTo>
                  <a:pt x="0" y="0"/>
                </a:moveTo>
                <a:lnTo>
                  <a:pt x="10235220" y="0"/>
                </a:lnTo>
                <a:lnTo>
                  <a:pt x="10235220" y="10287000"/>
                </a:lnTo>
                <a:lnTo>
                  <a:pt x="0" y="10287000"/>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TextBox 2" id="2"/>
          <p:cNvSpPr txBox="true"/>
          <p:nvPr/>
        </p:nvSpPr>
        <p:spPr>
          <a:xfrm rot="0">
            <a:off x="1219200" y="1190625"/>
            <a:ext cx="6607659" cy="1455775"/>
          </a:xfrm>
          <a:prstGeom prst="rect">
            <a:avLst/>
          </a:prstGeom>
        </p:spPr>
        <p:txBody>
          <a:bodyPr anchor="t" rtlCol="false" tIns="0" lIns="0" bIns="0" rIns="0">
            <a:spAutoFit/>
          </a:bodyPr>
          <a:lstStyle/>
          <a:p>
            <a:pPr algn="l" marL="0" indent="0" lvl="0">
              <a:lnSpc>
                <a:spcPts val="10751"/>
              </a:lnSpc>
            </a:pPr>
            <a:r>
              <a:rPr lang="en-US" sz="11199" spc="-1075">
                <a:solidFill>
                  <a:srgbClr val="FBF6F1"/>
                </a:solidFill>
                <a:latin typeface="Public Sans"/>
                <a:ea typeface="Public Sans"/>
                <a:cs typeface="Public Sans"/>
                <a:sym typeface="Public Sans"/>
              </a:rPr>
              <a:t>Figma Link</a:t>
            </a:r>
          </a:p>
        </p:txBody>
      </p:sp>
      <p:sp>
        <p:nvSpPr>
          <p:cNvPr name="TextBox 3" id="3"/>
          <p:cNvSpPr txBox="true"/>
          <p:nvPr/>
        </p:nvSpPr>
        <p:spPr>
          <a:xfrm rot="0">
            <a:off x="1257300" y="3522554"/>
            <a:ext cx="6607659" cy="3954909"/>
          </a:xfrm>
          <a:prstGeom prst="rect">
            <a:avLst/>
          </a:prstGeom>
        </p:spPr>
        <p:txBody>
          <a:bodyPr anchor="t" rtlCol="false" tIns="0" lIns="0" bIns="0" rIns="0">
            <a:spAutoFit/>
          </a:bodyPr>
          <a:lstStyle/>
          <a:p>
            <a:pPr algn="l">
              <a:lnSpc>
                <a:spcPts val="6193"/>
              </a:lnSpc>
            </a:pPr>
            <a:r>
              <a:rPr lang="en-US" b="true" sz="3799" u="sng">
                <a:solidFill>
                  <a:srgbClr val="FBF6F1"/>
                </a:solidFill>
                <a:latin typeface="Agrandir Medium"/>
                <a:ea typeface="Agrandir Medium"/>
                <a:cs typeface="Agrandir Medium"/>
                <a:sym typeface="Agrandir Medium"/>
                <a:hlinkClick r:id="rId2" tooltip="https://www.figma.com/design/kLSqpyOnSSWjwu9rQzlLfK/Patient-Engagement?node-id=0-1&amp;t=UhMCiU3XCZR7buZN-1"/>
              </a:rPr>
              <a:t>https://www.figma.com/design/kLSqpyOnSSWjwu9rQzlLfK/Patient-Engagement?node-id=0-1&amp;t=UhMCiU3XCZR7buZN-1</a:t>
            </a:r>
          </a:p>
        </p:txBody>
      </p:sp>
      <p:grpSp>
        <p:nvGrpSpPr>
          <p:cNvPr name="Group 4" id="4"/>
          <p:cNvGrpSpPr>
            <a:grpSpLocks noChangeAspect="true"/>
          </p:cNvGrpSpPr>
          <p:nvPr/>
        </p:nvGrpSpPr>
        <p:grpSpPr>
          <a:xfrm rot="0">
            <a:off x="8953591" y="1520685"/>
            <a:ext cx="7944572" cy="7245630"/>
            <a:chOff x="0" y="0"/>
            <a:chExt cx="6962546" cy="6350000"/>
          </a:xfrm>
        </p:grpSpPr>
        <p:sp>
          <p:nvSpPr>
            <p:cNvPr name="Freeform 5" id="5"/>
            <p:cNvSpPr/>
            <p:nvPr/>
          </p:nvSpPr>
          <p:spPr>
            <a:xfrm flipH="false" flipV="false" rot="0">
              <a:off x="-6884" y="-1308"/>
              <a:ext cx="6984086" cy="6352795"/>
            </a:xfrm>
            <a:custGeom>
              <a:avLst/>
              <a:gdLst/>
              <a:ahLst/>
              <a:cxnLst/>
              <a:rect r="r" b="b" t="t" l="l"/>
              <a:pathLst>
                <a:path h="6352795" w="6984086">
                  <a:moveTo>
                    <a:pt x="5584064" y="4382198"/>
                  </a:moveTo>
                  <a:cubicBezTo>
                    <a:pt x="5976303" y="4290060"/>
                    <a:pt x="6424029" y="4283430"/>
                    <a:pt x="6711557" y="4001173"/>
                  </a:cubicBezTo>
                  <a:cubicBezTo>
                    <a:pt x="6906794" y="3809517"/>
                    <a:pt x="6984086" y="3520630"/>
                    <a:pt x="6967182" y="3247580"/>
                  </a:cubicBezTo>
                  <a:cubicBezTo>
                    <a:pt x="6950266" y="2974518"/>
                    <a:pt x="6848907" y="2713698"/>
                    <a:pt x="6729464" y="2467559"/>
                  </a:cubicBezTo>
                  <a:cubicBezTo>
                    <a:pt x="6472962" y="1938959"/>
                    <a:pt x="6126798" y="1454010"/>
                    <a:pt x="5710213" y="1039685"/>
                  </a:cubicBezTo>
                  <a:cubicBezTo>
                    <a:pt x="5664340" y="994067"/>
                    <a:pt x="5616283" y="948372"/>
                    <a:pt x="5557025" y="922414"/>
                  </a:cubicBezTo>
                  <a:cubicBezTo>
                    <a:pt x="5445951" y="873760"/>
                    <a:pt x="5312995" y="904087"/>
                    <a:pt x="5211230" y="970026"/>
                  </a:cubicBezTo>
                  <a:cubicBezTo>
                    <a:pt x="5109464" y="1035964"/>
                    <a:pt x="5014862" y="1136472"/>
                    <a:pt x="4939881" y="1231760"/>
                  </a:cubicBezTo>
                  <a:cubicBezTo>
                    <a:pt x="4855718" y="951255"/>
                    <a:pt x="4714964" y="687857"/>
                    <a:pt x="4528554" y="462000"/>
                  </a:cubicBezTo>
                  <a:cubicBezTo>
                    <a:pt x="4405732" y="313195"/>
                    <a:pt x="4259885" y="178333"/>
                    <a:pt x="4083533" y="100063"/>
                  </a:cubicBezTo>
                  <a:cubicBezTo>
                    <a:pt x="3869627" y="5131"/>
                    <a:pt x="3628022" y="0"/>
                    <a:pt x="3394012" y="1498"/>
                  </a:cubicBezTo>
                  <a:cubicBezTo>
                    <a:pt x="3174251" y="2908"/>
                    <a:pt x="2951963" y="9144"/>
                    <a:pt x="2739898" y="66840"/>
                  </a:cubicBezTo>
                  <a:cubicBezTo>
                    <a:pt x="2448205" y="146215"/>
                    <a:pt x="2191842" y="318249"/>
                    <a:pt x="1941373" y="487527"/>
                  </a:cubicBezTo>
                  <a:cubicBezTo>
                    <a:pt x="1886090" y="524891"/>
                    <a:pt x="1828914" y="564261"/>
                    <a:pt x="1795780" y="622173"/>
                  </a:cubicBezTo>
                  <a:cubicBezTo>
                    <a:pt x="1758378" y="687552"/>
                    <a:pt x="1757109" y="766750"/>
                    <a:pt x="1757502" y="842073"/>
                  </a:cubicBezTo>
                  <a:cubicBezTo>
                    <a:pt x="1759534" y="1233957"/>
                    <a:pt x="1780058" y="1625740"/>
                    <a:pt x="1818983" y="2015693"/>
                  </a:cubicBezTo>
                  <a:cubicBezTo>
                    <a:pt x="1449007" y="1947278"/>
                    <a:pt x="1014336" y="1957108"/>
                    <a:pt x="640639" y="2000758"/>
                  </a:cubicBezTo>
                  <a:cubicBezTo>
                    <a:pt x="609435" y="2004403"/>
                    <a:pt x="576568" y="2009127"/>
                    <a:pt x="551917" y="2028596"/>
                  </a:cubicBezTo>
                  <a:cubicBezTo>
                    <a:pt x="511404" y="2060588"/>
                    <a:pt x="507238" y="2119198"/>
                    <a:pt x="503631" y="2170684"/>
                  </a:cubicBezTo>
                  <a:cubicBezTo>
                    <a:pt x="469265" y="2660231"/>
                    <a:pt x="188201" y="3097416"/>
                    <a:pt x="81814" y="3576498"/>
                  </a:cubicBezTo>
                  <a:cubicBezTo>
                    <a:pt x="41643" y="3757397"/>
                    <a:pt x="26746" y="3942804"/>
                    <a:pt x="11951" y="4127513"/>
                  </a:cubicBezTo>
                  <a:cubicBezTo>
                    <a:pt x="5753" y="4204868"/>
                    <a:pt x="0" y="4285412"/>
                    <a:pt x="28588" y="4357548"/>
                  </a:cubicBezTo>
                  <a:cubicBezTo>
                    <a:pt x="54623" y="4423270"/>
                    <a:pt x="106756" y="4475226"/>
                    <a:pt x="162382" y="4518863"/>
                  </a:cubicBezTo>
                  <a:cubicBezTo>
                    <a:pt x="388290" y="4696054"/>
                    <a:pt x="682016" y="4761395"/>
                    <a:pt x="967816" y="4788764"/>
                  </a:cubicBezTo>
                  <a:cubicBezTo>
                    <a:pt x="1253617" y="4816133"/>
                    <a:pt x="1543584" y="4810837"/>
                    <a:pt x="1824635" y="4869510"/>
                  </a:cubicBezTo>
                  <a:cubicBezTo>
                    <a:pt x="1839506" y="5155337"/>
                    <a:pt x="1957807" y="5441087"/>
                    <a:pt x="2016290" y="5721249"/>
                  </a:cubicBezTo>
                  <a:cubicBezTo>
                    <a:pt x="2034286" y="5807469"/>
                    <a:pt x="2055013" y="5894985"/>
                    <a:pt x="2100949" y="5970130"/>
                  </a:cubicBezTo>
                  <a:cubicBezTo>
                    <a:pt x="2182762" y="6103963"/>
                    <a:pt x="2332813" y="6180125"/>
                    <a:pt x="2481606" y="6229769"/>
                  </a:cubicBezTo>
                  <a:cubicBezTo>
                    <a:pt x="2850338" y="6352794"/>
                    <a:pt x="3247187" y="6352515"/>
                    <a:pt x="3635896" y="6350991"/>
                  </a:cubicBezTo>
                  <a:cubicBezTo>
                    <a:pt x="4094620" y="6349200"/>
                    <a:pt x="4553344" y="6347397"/>
                    <a:pt x="5012068" y="6345606"/>
                  </a:cubicBezTo>
                  <a:cubicBezTo>
                    <a:pt x="5053483" y="6345441"/>
                    <a:pt x="5097666" y="6344476"/>
                    <a:pt x="5131944" y="6321235"/>
                  </a:cubicBezTo>
                  <a:cubicBezTo>
                    <a:pt x="5169980" y="6295454"/>
                    <a:pt x="5186681" y="6248629"/>
                    <a:pt x="5200803" y="6204890"/>
                  </a:cubicBezTo>
                  <a:cubicBezTo>
                    <a:pt x="5394821" y="5603811"/>
                    <a:pt x="5494135" y="5007407"/>
                    <a:pt x="5584064" y="4382198"/>
                  </a:cubicBezTo>
                  <a:close/>
                </a:path>
              </a:pathLst>
            </a:custGeom>
            <a:blipFill>
              <a:blip r:embed="rId3"/>
              <a:stretch>
                <a:fillRect l="-31188" t="0" r="-31188" b="0"/>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grpSp>
        <p:nvGrpSpPr>
          <p:cNvPr name="Group 2" id="2"/>
          <p:cNvGrpSpPr/>
          <p:nvPr/>
        </p:nvGrpSpPr>
        <p:grpSpPr>
          <a:xfrm rot="0">
            <a:off x="9144000" y="302221"/>
            <a:ext cx="8841904" cy="9682557"/>
            <a:chOff x="0" y="0"/>
            <a:chExt cx="2328732" cy="2550139"/>
          </a:xfrm>
        </p:grpSpPr>
        <p:sp>
          <p:nvSpPr>
            <p:cNvPr name="Freeform 3" id="3"/>
            <p:cNvSpPr/>
            <p:nvPr/>
          </p:nvSpPr>
          <p:spPr>
            <a:xfrm flipH="false" flipV="false" rot="0">
              <a:off x="0" y="0"/>
              <a:ext cx="2328732" cy="2550139"/>
            </a:xfrm>
            <a:custGeom>
              <a:avLst/>
              <a:gdLst/>
              <a:ahLst/>
              <a:cxnLst/>
              <a:rect r="r" b="b" t="t" l="l"/>
              <a:pathLst>
                <a:path h="2550139" w="2328732">
                  <a:moveTo>
                    <a:pt x="0" y="0"/>
                  </a:moveTo>
                  <a:lnTo>
                    <a:pt x="2328732" y="0"/>
                  </a:lnTo>
                  <a:lnTo>
                    <a:pt x="2328732" y="2550139"/>
                  </a:lnTo>
                  <a:lnTo>
                    <a:pt x="0" y="2550139"/>
                  </a:lnTo>
                  <a:close/>
                </a:path>
              </a:pathLst>
            </a:custGeom>
            <a:solidFill>
              <a:srgbClr val="FBF6F1"/>
            </a:solidFill>
          </p:spPr>
        </p:sp>
        <p:sp>
          <p:nvSpPr>
            <p:cNvPr name="TextBox 4" id="4"/>
            <p:cNvSpPr txBox="true"/>
            <p:nvPr/>
          </p:nvSpPr>
          <p:spPr>
            <a:xfrm>
              <a:off x="0" y="-28575"/>
              <a:ext cx="2328732" cy="2578714"/>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028700" y="1028700"/>
            <a:ext cx="728006" cy="772980"/>
          </a:xfrm>
          <a:custGeom>
            <a:avLst/>
            <a:gdLst/>
            <a:ahLst/>
            <a:cxnLst/>
            <a:rect r="r" b="b" t="t" l="l"/>
            <a:pathLst>
              <a:path h="772980" w="728006">
                <a:moveTo>
                  <a:pt x="0" y="0"/>
                </a:moveTo>
                <a:lnTo>
                  <a:pt x="728006" y="0"/>
                </a:lnTo>
                <a:lnTo>
                  <a:pt x="728006" y="772980"/>
                </a:lnTo>
                <a:lnTo>
                  <a:pt x="0" y="7729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111407" y="1746467"/>
            <a:ext cx="6907091" cy="6794065"/>
          </a:xfrm>
          <a:custGeom>
            <a:avLst/>
            <a:gdLst/>
            <a:ahLst/>
            <a:cxnLst/>
            <a:rect r="r" b="b" t="t" l="l"/>
            <a:pathLst>
              <a:path h="6794065" w="6907091">
                <a:moveTo>
                  <a:pt x="0" y="0"/>
                </a:moveTo>
                <a:lnTo>
                  <a:pt x="6907090" y="0"/>
                </a:lnTo>
                <a:lnTo>
                  <a:pt x="6907090" y="6794066"/>
                </a:lnTo>
                <a:lnTo>
                  <a:pt x="0" y="67940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1028700" y="2554807"/>
            <a:ext cx="6956263" cy="5510762"/>
          </a:xfrm>
          <a:prstGeom prst="rect">
            <a:avLst/>
          </a:prstGeom>
        </p:spPr>
        <p:txBody>
          <a:bodyPr anchor="t" rtlCol="false" tIns="0" lIns="0" bIns="0" rIns="0">
            <a:spAutoFit/>
          </a:bodyPr>
          <a:lstStyle/>
          <a:p>
            <a:pPr algn="l" marL="0" indent="0" lvl="0">
              <a:lnSpc>
                <a:spcPts val="14257"/>
              </a:lnSpc>
            </a:pPr>
            <a:r>
              <a:rPr lang="en-US" sz="14852" spc="-1425">
                <a:solidFill>
                  <a:srgbClr val="156669"/>
                </a:solidFill>
                <a:latin typeface="Public Sans"/>
                <a:ea typeface="Public Sans"/>
                <a:cs typeface="Public Sans"/>
                <a:sym typeface="Public Sans"/>
              </a:rPr>
              <a:t>Thank you very much!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022082" y="2846511"/>
            <a:ext cx="3910351" cy="3910335"/>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49999" t="0" r="-49999" b="0"/>
              </a:stretch>
            </a:blipFill>
          </p:spPr>
        </p:sp>
      </p:grpSp>
      <p:grpSp>
        <p:nvGrpSpPr>
          <p:cNvPr name="Group 4" id="4"/>
          <p:cNvGrpSpPr>
            <a:grpSpLocks noChangeAspect="true"/>
          </p:cNvGrpSpPr>
          <p:nvPr/>
        </p:nvGrpSpPr>
        <p:grpSpPr>
          <a:xfrm rot="0">
            <a:off x="7185782" y="2846511"/>
            <a:ext cx="3910351" cy="3910335"/>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2313" t="0" r="-22313" b="0"/>
              </a:stretch>
            </a:blipFill>
          </p:spPr>
        </p:sp>
      </p:grpSp>
      <p:grpSp>
        <p:nvGrpSpPr>
          <p:cNvPr name="Group 6" id="6"/>
          <p:cNvGrpSpPr>
            <a:grpSpLocks noChangeAspect="true"/>
          </p:cNvGrpSpPr>
          <p:nvPr/>
        </p:nvGrpSpPr>
        <p:grpSpPr>
          <a:xfrm rot="0">
            <a:off x="12346042" y="2846511"/>
            <a:ext cx="3910351" cy="3910335"/>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1684" t="0" r="-21684" b="0"/>
              </a:stretch>
            </a:blipFill>
          </p:spPr>
        </p:sp>
      </p:grpSp>
      <p:sp>
        <p:nvSpPr>
          <p:cNvPr name="TextBox 8" id="8"/>
          <p:cNvSpPr txBox="true"/>
          <p:nvPr/>
        </p:nvSpPr>
        <p:spPr>
          <a:xfrm rot="0">
            <a:off x="2069707" y="838200"/>
            <a:ext cx="14148585" cy="1043938"/>
          </a:xfrm>
          <a:prstGeom prst="rect">
            <a:avLst/>
          </a:prstGeom>
        </p:spPr>
        <p:txBody>
          <a:bodyPr anchor="t" rtlCol="false" tIns="0" lIns="0" bIns="0" rIns="0">
            <a:spAutoFit/>
          </a:bodyPr>
          <a:lstStyle/>
          <a:p>
            <a:pPr algn="ctr" marL="0" indent="0" lvl="0">
              <a:lnSpc>
                <a:spcPts val="7679"/>
              </a:lnSpc>
            </a:pPr>
            <a:r>
              <a:rPr lang="en-US" sz="7999" spc="-767">
                <a:solidFill>
                  <a:srgbClr val="156669"/>
                </a:solidFill>
                <a:latin typeface="Public Sans"/>
                <a:ea typeface="Public Sans"/>
                <a:cs typeface="Public Sans"/>
                <a:sym typeface="Public Sans"/>
              </a:rPr>
              <a:t>Objective and Target Audience</a:t>
            </a:r>
          </a:p>
        </p:txBody>
      </p:sp>
      <p:sp>
        <p:nvSpPr>
          <p:cNvPr name="TextBox 9" id="9"/>
          <p:cNvSpPr txBox="true"/>
          <p:nvPr/>
        </p:nvSpPr>
        <p:spPr>
          <a:xfrm rot="0">
            <a:off x="2022082" y="7214047"/>
            <a:ext cx="3910351" cy="2343277"/>
          </a:xfrm>
          <a:prstGeom prst="rect">
            <a:avLst/>
          </a:prstGeom>
        </p:spPr>
        <p:txBody>
          <a:bodyPr anchor="t" rtlCol="false" tIns="0" lIns="0" bIns="0" rIns="0">
            <a:spAutoFit/>
          </a:bodyPr>
          <a:lstStyle/>
          <a:p>
            <a:pPr algn="l" marL="0" indent="0" lvl="0">
              <a:lnSpc>
                <a:spcPts val="3014"/>
              </a:lnSpc>
              <a:spcBef>
                <a:spcPct val="0"/>
              </a:spcBef>
            </a:pPr>
            <a:r>
              <a:rPr lang="en-US" b="true" sz="2200">
                <a:solidFill>
                  <a:srgbClr val="156669"/>
                </a:solidFill>
                <a:latin typeface="Agrandir Medium"/>
                <a:ea typeface="Agrandir Medium"/>
                <a:cs typeface="Agrandir Medium"/>
                <a:sym typeface="Agrandir Medium"/>
              </a:rPr>
              <a:t>Patients with Chronic Conditions: </a:t>
            </a:r>
            <a:r>
              <a:rPr lang="en-US" sz="2200">
                <a:solidFill>
                  <a:srgbClr val="156669"/>
                </a:solidFill>
                <a:latin typeface="Agrandir"/>
                <a:ea typeface="Agrandir"/>
                <a:cs typeface="Agrandir"/>
                <a:sym typeface="Agrandir"/>
              </a:rPr>
              <a:t>Those requiring regular follow-ups benefit from easy access to health records and appointment scheduling.</a:t>
            </a:r>
          </a:p>
        </p:txBody>
      </p:sp>
      <p:sp>
        <p:nvSpPr>
          <p:cNvPr name="TextBox 10" id="10"/>
          <p:cNvSpPr txBox="true"/>
          <p:nvPr/>
        </p:nvSpPr>
        <p:spPr>
          <a:xfrm rot="0">
            <a:off x="7185782" y="7214047"/>
            <a:ext cx="3910351" cy="1962277"/>
          </a:xfrm>
          <a:prstGeom prst="rect">
            <a:avLst/>
          </a:prstGeom>
        </p:spPr>
        <p:txBody>
          <a:bodyPr anchor="t" rtlCol="false" tIns="0" lIns="0" bIns="0" rIns="0">
            <a:spAutoFit/>
          </a:bodyPr>
          <a:lstStyle/>
          <a:p>
            <a:pPr algn="l" marL="0" indent="0" lvl="0">
              <a:lnSpc>
                <a:spcPts val="3014"/>
              </a:lnSpc>
              <a:spcBef>
                <a:spcPct val="0"/>
              </a:spcBef>
            </a:pPr>
            <a:r>
              <a:rPr lang="en-US" b="true" sz="2200">
                <a:solidFill>
                  <a:srgbClr val="156669"/>
                </a:solidFill>
                <a:latin typeface="Agrandir Medium"/>
                <a:ea typeface="Agrandir Medium"/>
                <a:cs typeface="Agrandir Medium"/>
                <a:sym typeface="Agrandir Medium"/>
              </a:rPr>
              <a:t>Proactive Health Managers: </a:t>
            </a:r>
            <a:r>
              <a:rPr lang="en-US" sz="2200">
                <a:solidFill>
                  <a:srgbClr val="156669"/>
                </a:solidFill>
                <a:latin typeface="Agrandir"/>
                <a:ea typeface="Agrandir"/>
                <a:cs typeface="Agrandir"/>
                <a:sym typeface="Agrandir"/>
              </a:rPr>
              <a:t>Patients focused on preventive care who want convenient tools to track wellness.</a:t>
            </a:r>
          </a:p>
        </p:txBody>
      </p:sp>
      <p:sp>
        <p:nvSpPr>
          <p:cNvPr name="TextBox 11" id="11"/>
          <p:cNvSpPr txBox="true"/>
          <p:nvPr/>
        </p:nvSpPr>
        <p:spPr>
          <a:xfrm rot="0">
            <a:off x="12346042" y="7214047"/>
            <a:ext cx="3910351" cy="2343277"/>
          </a:xfrm>
          <a:prstGeom prst="rect">
            <a:avLst/>
          </a:prstGeom>
        </p:spPr>
        <p:txBody>
          <a:bodyPr anchor="t" rtlCol="false" tIns="0" lIns="0" bIns="0" rIns="0">
            <a:spAutoFit/>
          </a:bodyPr>
          <a:lstStyle/>
          <a:p>
            <a:pPr algn="l" marL="0" indent="0" lvl="0">
              <a:lnSpc>
                <a:spcPts val="3014"/>
              </a:lnSpc>
            </a:pPr>
            <a:r>
              <a:rPr lang="en-US" b="true" sz="2200">
                <a:solidFill>
                  <a:srgbClr val="156669"/>
                </a:solidFill>
                <a:latin typeface="Agrandir Medium"/>
                <a:ea typeface="Agrandir Medium"/>
                <a:cs typeface="Agrandir Medium"/>
                <a:sym typeface="Agrandir Medium"/>
              </a:rPr>
              <a:t>Older Adults and Caregivers: </a:t>
            </a:r>
            <a:r>
              <a:rPr lang="en-US" sz="2200">
                <a:solidFill>
                  <a:srgbClr val="156669"/>
                </a:solidFill>
                <a:latin typeface="Agrandir"/>
                <a:ea typeface="Agrandir"/>
                <a:cs typeface="Agrandir"/>
                <a:sym typeface="Agrandir"/>
              </a:rPr>
              <a:t>Older patients or family caregivers who need user-friendly access to health information, and appointments in one place.</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B8D2E4"/>
        </a:solidFill>
      </p:bgPr>
    </p:bg>
    <p:spTree>
      <p:nvGrpSpPr>
        <p:cNvPr id="1" name=""/>
        <p:cNvGrpSpPr/>
        <p:nvPr/>
      </p:nvGrpSpPr>
      <p:grpSpPr>
        <a:xfrm>
          <a:off x="0" y="0"/>
          <a:ext cx="0" cy="0"/>
          <a:chOff x="0" y="0"/>
          <a:chExt cx="0" cy="0"/>
        </a:xfrm>
      </p:grpSpPr>
      <p:sp>
        <p:nvSpPr>
          <p:cNvPr name="TextBox 2" id="2"/>
          <p:cNvSpPr txBox="true"/>
          <p:nvPr/>
        </p:nvSpPr>
        <p:spPr>
          <a:xfrm rot="0">
            <a:off x="790575" y="1605730"/>
            <a:ext cx="6628488" cy="1144516"/>
          </a:xfrm>
          <a:prstGeom prst="rect">
            <a:avLst/>
          </a:prstGeom>
        </p:spPr>
        <p:txBody>
          <a:bodyPr anchor="t" rtlCol="false" tIns="0" lIns="0" bIns="0" rIns="0">
            <a:spAutoFit/>
          </a:bodyPr>
          <a:lstStyle/>
          <a:p>
            <a:pPr algn="l" marL="0" indent="0" lvl="0">
              <a:lnSpc>
                <a:spcPts val="8447"/>
              </a:lnSpc>
            </a:pPr>
            <a:r>
              <a:rPr lang="en-US" sz="8799" spc="-844">
                <a:solidFill>
                  <a:srgbClr val="156669"/>
                </a:solidFill>
                <a:latin typeface="Public Sans"/>
                <a:ea typeface="Public Sans"/>
                <a:cs typeface="Public Sans"/>
                <a:sym typeface="Public Sans"/>
              </a:rPr>
              <a:t>Brainstorming</a:t>
            </a:r>
          </a:p>
        </p:txBody>
      </p:sp>
      <p:sp>
        <p:nvSpPr>
          <p:cNvPr name="TextBox 3" id="3"/>
          <p:cNvSpPr txBox="true"/>
          <p:nvPr/>
        </p:nvSpPr>
        <p:spPr>
          <a:xfrm rot="0">
            <a:off x="790575" y="3466016"/>
            <a:ext cx="6519577" cy="5993511"/>
          </a:xfrm>
          <a:prstGeom prst="rect">
            <a:avLst/>
          </a:prstGeom>
        </p:spPr>
        <p:txBody>
          <a:bodyPr anchor="t" rtlCol="false" tIns="0" lIns="0" bIns="0" rIns="0">
            <a:spAutoFit/>
          </a:bodyPr>
          <a:lstStyle/>
          <a:p>
            <a:pPr algn="l">
              <a:lnSpc>
                <a:spcPts val="3911"/>
              </a:lnSpc>
            </a:pPr>
            <a:r>
              <a:rPr lang="en-US" sz="2400" b="true">
                <a:solidFill>
                  <a:srgbClr val="156669"/>
                </a:solidFill>
                <a:latin typeface="Agrandir Medium"/>
                <a:ea typeface="Agrandir Medium"/>
                <a:cs typeface="Agrandir Medium"/>
                <a:sym typeface="Agrandir Medium"/>
              </a:rPr>
              <a:t>The Patient Engagement Platform aims to empower patients by centralizing their health data, and care information in a self-service app. By providing intuitive navigation, timely insights, and interactive tools, the platform enhances user engagement and promotes proactive healthcare management. It’s crafted to meet users' needs at every step of their healthcare journey—whether for ongoing treatment, preventive care, or simply staying informed.</a:t>
            </a:r>
          </a:p>
        </p:txBody>
      </p:sp>
      <p:grpSp>
        <p:nvGrpSpPr>
          <p:cNvPr name="Group 4" id="4"/>
          <p:cNvGrpSpPr/>
          <p:nvPr/>
        </p:nvGrpSpPr>
        <p:grpSpPr>
          <a:xfrm rot="0">
            <a:off x="8168687" y="380777"/>
            <a:ext cx="9344893" cy="3068775"/>
            <a:chOff x="0" y="0"/>
            <a:chExt cx="2311623" cy="759115"/>
          </a:xfrm>
        </p:grpSpPr>
        <p:sp>
          <p:nvSpPr>
            <p:cNvPr name="Freeform 5" id="5"/>
            <p:cNvSpPr/>
            <p:nvPr/>
          </p:nvSpPr>
          <p:spPr>
            <a:xfrm flipH="false" flipV="false" rot="0">
              <a:off x="0" y="0"/>
              <a:ext cx="2311623" cy="759115"/>
            </a:xfrm>
            <a:custGeom>
              <a:avLst/>
              <a:gdLst/>
              <a:ahLst/>
              <a:cxnLst/>
              <a:rect r="r" b="b" t="t" l="l"/>
              <a:pathLst>
                <a:path h="759115" w="2311623">
                  <a:moveTo>
                    <a:pt x="12427" y="0"/>
                  </a:moveTo>
                  <a:lnTo>
                    <a:pt x="2299196" y="0"/>
                  </a:lnTo>
                  <a:cubicBezTo>
                    <a:pt x="2306059" y="0"/>
                    <a:pt x="2311623" y="5564"/>
                    <a:pt x="2311623" y="12427"/>
                  </a:cubicBezTo>
                  <a:lnTo>
                    <a:pt x="2311623" y="746688"/>
                  </a:lnTo>
                  <a:cubicBezTo>
                    <a:pt x="2311623" y="753551"/>
                    <a:pt x="2306059" y="759115"/>
                    <a:pt x="2299196" y="759115"/>
                  </a:cubicBezTo>
                  <a:lnTo>
                    <a:pt x="12427" y="759115"/>
                  </a:lnTo>
                  <a:cubicBezTo>
                    <a:pt x="5564" y="759115"/>
                    <a:pt x="0" y="753551"/>
                    <a:pt x="0" y="746688"/>
                  </a:cubicBezTo>
                  <a:lnTo>
                    <a:pt x="0" y="12427"/>
                  </a:lnTo>
                  <a:cubicBezTo>
                    <a:pt x="0" y="5564"/>
                    <a:pt x="5564" y="0"/>
                    <a:pt x="12427" y="0"/>
                  </a:cubicBezTo>
                  <a:close/>
                </a:path>
              </a:pathLst>
            </a:custGeom>
            <a:solidFill>
              <a:srgbClr val="FBF6F1"/>
            </a:solidFill>
            <a:ln w="9525" cap="sq">
              <a:solidFill>
                <a:srgbClr val="000000"/>
              </a:solidFill>
              <a:prstDash val="solid"/>
              <a:miter/>
            </a:ln>
          </p:spPr>
        </p:sp>
        <p:sp>
          <p:nvSpPr>
            <p:cNvPr name="TextBox 6" id="6"/>
            <p:cNvSpPr txBox="true"/>
            <p:nvPr/>
          </p:nvSpPr>
          <p:spPr>
            <a:xfrm>
              <a:off x="0" y="-38100"/>
              <a:ext cx="2311623"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8168687" y="3608569"/>
            <a:ext cx="9344893" cy="3068775"/>
            <a:chOff x="0" y="0"/>
            <a:chExt cx="2311623" cy="759115"/>
          </a:xfrm>
        </p:grpSpPr>
        <p:sp>
          <p:nvSpPr>
            <p:cNvPr name="Freeform 8" id="8"/>
            <p:cNvSpPr/>
            <p:nvPr/>
          </p:nvSpPr>
          <p:spPr>
            <a:xfrm flipH="false" flipV="false" rot="0">
              <a:off x="0" y="0"/>
              <a:ext cx="2311623" cy="759115"/>
            </a:xfrm>
            <a:custGeom>
              <a:avLst/>
              <a:gdLst/>
              <a:ahLst/>
              <a:cxnLst/>
              <a:rect r="r" b="b" t="t" l="l"/>
              <a:pathLst>
                <a:path h="759115" w="2311623">
                  <a:moveTo>
                    <a:pt x="12427" y="0"/>
                  </a:moveTo>
                  <a:lnTo>
                    <a:pt x="2299196" y="0"/>
                  </a:lnTo>
                  <a:cubicBezTo>
                    <a:pt x="2306059" y="0"/>
                    <a:pt x="2311623" y="5564"/>
                    <a:pt x="2311623" y="12427"/>
                  </a:cubicBezTo>
                  <a:lnTo>
                    <a:pt x="2311623" y="746688"/>
                  </a:lnTo>
                  <a:cubicBezTo>
                    <a:pt x="2311623" y="753551"/>
                    <a:pt x="2306059" y="759115"/>
                    <a:pt x="2299196" y="759115"/>
                  </a:cubicBezTo>
                  <a:lnTo>
                    <a:pt x="12427" y="759115"/>
                  </a:lnTo>
                  <a:cubicBezTo>
                    <a:pt x="5564" y="759115"/>
                    <a:pt x="0" y="753551"/>
                    <a:pt x="0" y="746688"/>
                  </a:cubicBezTo>
                  <a:lnTo>
                    <a:pt x="0" y="12427"/>
                  </a:lnTo>
                  <a:cubicBezTo>
                    <a:pt x="0" y="5564"/>
                    <a:pt x="5564" y="0"/>
                    <a:pt x="12427" y="0"/>
                  </a:cubicBezTo>
                  <a:close/>
                </a:path>
              </a:pathLst>
            </a:custGeom>
            <a:solidFill>
              <a:srgbClr val="FBF6F1"/>
            </a:solidFill>
            <a:ln w="9525" cap="sq">
              <a:solidFill>
                <a:srgbClr val="000000"/>
              </a:solidFill>
              <a:prstDash val="solid"/>
              <a:miter/>
            </a:ln>
          </p:spPr>
        </p:sp>
        <p:sp>
          <p:nvSpPr>
            <p:cNvPr name="TextBox 9" id="9"/>
            <p:cNvSpPr txBox="true"/>
            <p:nvPr/>
          </p:nvSpPr>
          <p:spPr>
            <a:xfrm>
              <a:off x="0" y="-38100"/>
              <a:ext cx="2311623"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8168687" y="6839606"/>
            <a:ext cx="9344893" cy="3068775"/>
            <a:chOff x="0" y="0"/>
            <a:chExt cx="2311623" cy="759115"/>
          </a:xfrm>
        </p:grpSpPr>
        <p:sp>
          <p:nvSpPr>
            <p:cNvPr name="Freeform 11" id="11"/>
            <p:cNvSpPr/>
            <p:nvPr/>
          </p:nvSpPr>
          <p:spPr>
            <a:xfrm flipH="false" flipV="false" rot="0">
              <a:off x="0" y="0"/>
              <a:ext cx="2311623" cy="759115"/>
            </a:xfrm>
            <a:custGeom>
              <a:avLst/>
              <a:gdLst/>
              <a:ahLst/>
              <a:cxnLst/>
              <a:rect r="r" b="b" t="t" l="l"/>
              <a:pathLst>
                <a:path h="759115" w="2311623">
                  <a:moveTo>
                    <a:pt x="12427" y="0"/>
                  </a:moveTo>
                  <a:lnTo>
                    <a:pt x="2299196" y="0"/>
                  </a:lnTo>
                  <a:cubicBezTo>
                    <a:pt x="2306059" y="0"/>
                    <a:pt x="2311623" y="5564"/>
                    <a:pt x="2311623" y="12427"/>
                  </a:cubicBezTo>
                  <a:lnTo>
                    <a:pt x="2311623" y="746688"/>
                  </a:lnTo>
                  <a:cubicBezTo>
                    <a:pt x="2311623" y="753551"/>
                    <a:pt x="2306059" y="759115"/>
                    <a:pt x="2299196" y="759115"/>
                  </a:cubicBezTo>
                  <a:lnTo>
                    <a:pt x="12427" y="759115"/>
                  </a:lnTo>
                  <a:cubicBezTo>
                    <a:pt x="5564" y="759115"/>
                    <a:pt x="0" y="753551"/>
                    <a:pt x="0" y="746688"/>
                  </a:cubicBezTo>
                  <a:lnTo>
                    <a:pt x="0" y="12427"/>
                  </a:lnTo>
                  <a:cubicBezTo>
                    <a:pt x="0" y="5564"/>
                    <a:pt x="5564" y="0"/>
                    <a:pt x="12427" y="0"/>
                  </a:cubicBezTo>
                  <a:close/>
                </a:path>
              </a:pathLst>
            </a:custGeom>
            <a:solidFill>
              <a:srgbClr val="FBF6F1"/>
            </a:solidFill>
            <a:ln w="9525" cap="sq">
              <a:solidFill>
                <a:srgbClr val="000000"/>
              </a:solidFill>
              <a:prstDash val="solid"/>
              <a:miter/>
            </a:ln>
          </p:spPr>
        </p:sp>
        <p:sp>
          <p:nvSpPr>
            <p:cNvPr name="TextBox 12" id="12"/>
            <p:cNvSpPr txBox="true"/>
            <p:nvPr/>
          </p:nvSpPr>
          <p:spPr>
            <a:xfrm>
              <a:off x="0" y="-38100"/>
              <a:ext cx="2311623" cy="797215"/>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8684941" y="7695515"/>
            <a:ext cx="2412087" cy="1633182"/>
          </a:xfrm>
          <a:prstGeom prst="rect">
            <a:avLst/>
          </a:prstGeom>
        </p:spPr>
        <p:txBody>
          <a:bodyPr anchor="t" rtlCol="false" tIns="0" lIns="0" bIns="0" rIns="0">
            <a:spAutoFit/>
          </a:bodyPr>
          <a:lstStyle/>
          <a:p>
            <a:pPr algn="l" marL="0" indent="0" lvl="0">
              <a:lnSpc>
                <a:spcPts val="12103"/>
              </a:lnSpc>
              <a:spcBef>
                <a:spcPct val="0"/>
              </a:spcBef>
            </a:pPr>
            <a:r>
              <a:rPr lang="en-US" sz="12607" spc="-1210" strike="noStrike" u="none">
                <a:solidFill>
                  <a:srgbClr val="156669"/>
                </a:solidFill>
                <a:latin typeface="Public Sans"/>
                <a:ea typeface="Public Sans"/>
                <a:cs typeface="Public Sans"/>
                <a:sym typeface="Public Sans"/>
              </a:rPr>
              <a:t>03.</a:t>
            </a:r>
          </a:p>
        </p:txBody>
      </p:sp>
      <p:sp>
        <p:nvSpPr>
          <p:cNvPr name="TextBox 14" id="14"/>
          <p:cNvSpPr txBox="true"/>
          <p:nvPr/>
        </p:nvSpPr>
        <p:spPr>
          <a:xfrm rot="0">
            <a:off x="8684941" y="4464479"/>
            <a:ext cx="2412087" cy="1633182"/>
          </a:xfrm>
          <a:prstGeom prst="rect">
            <a:avLst/>
          </a:prstGeom>
        </p:spPr>
        <p:txBody>
          <a:bodyPr anchor="t" rtlCol="false" tIns="0" lIns="0" bIns="0" rIns="0">
            <a:spAutoFit/>
          </a:bodyPr>
          <a:lstStyle/>
          <a:p>
            <a:pPr algn="l" marL="0" indent="0" lvl="0">
              <a:lnSpc>
                <a:spcPts val="12103"/>
              </a:lnSpc>
              <a:spcBef>
                <a:spcPct val="0"/>
              </a:spcBef>
            </a:pPr>
            <a:r>
              <a:rPr lang="en-US" sz="12607" spc="-1210" strike="noStrike" u="none">
                <a:solidFill>
                  <a:srgbClr val="156669"/>
                </a:solidFill>
                <a:latin typeface="Public Sans"/>
                <a:ea typeface="Public Sans"/>
                <a:cs typeface="Public Sans"/>
                <a:sym typeface="Public Sans"/>
              </a:rPr>
              <a:t>02.</a:t>
            </a:r>
          </a:p>
        </p:txBody>
      </p:sp>
      <p:sp>
        <p:nvSpPr>
          <p:cNvPr name="TextBox 15" id="15"/>
          <p:cNvSpPr txBox="true"/>
          <p:nvPr/>
        </p:nvSpPr>
        <p:spPr>
          <a:xfrm rot="0">
            <a:off x="8684941" y="1236686"/>
            <a:ext cx="2412087" cy="1633182"/>
          </a:xfrm>
          <a:prstGeom prst="rect">
            <a:avLst/>
          </a:prstGeom>
        </p:spPr>
        <p:txBody>
          <a:bodyPr anchor="t" rtlCol="false" tIns="0" lIns="0" bIns="0" rIns="0">
            <a:spAutoFit/>
          </a:bodyPr>
          <a:lstStyle/>
          <a:p>
            <a:pPr algn="l" marL="0" indent="0" lvl="0">
              <a:lnSpc>
                <a:spcPts val="12103"/>
              </a:lnSpc>
              <a:spcBef>
                <a:spcPct val="0"/>
              </a:spcBef>
            </a:pPr>
            <a:r>
              <a:rPr lang="en-US" sz="12607" spc="-1210" strike="noStrike" u="none">
                <a:solidFill>
                  <a:srgbClr val="156669"/>
                </a:solidFill>
                <a:latin typeface="Public Sans"/>
                <a:ea typeface="Public Sans"/>
                <a:cs typeface="Public Sans"/>
                <a:sym typeface="Public Sans"/>
              </a:rPr>
              <a:t>01.</a:t>
            </a:r>
          </a:p>
        </p:txBody>
      </p:sp>
      <p:sp>
        <p:nvSpPr>
          <p:cNvPr name="TextBox 16" id="16"/>
          <p:cNvSpPr txBox="true"/>
          <p:nvPr/>
        </p:nvSpPr>
        <p:spPr>
          <a:xfrm rot="0">
            <a:off x="11497001" y="1025165"/>
            <a:ext cx="5319675" cy="2027710"/>
          </a:xfrm>
          <a:prstGeom prst="rect">
            <a:avLst/>
          </a:prstGeom>
        </p:spPr>
        <p:txBody>
          <a:bodyPr anchor="t" rtlCol="false" tIns="0" lIns="0" bIns="0" rIns="0">
            <a:spAutoFit/>
          </a:bodyPr>
          <a:lstStyle/>
          <a:p>
            <a:pPr algn="l">
              <a:lnSpc>
                <a:spcPts val="3160"/>
              </a:lnSpc>
            </a:pPr>
            <a:r>
              <a:rPr lang="en-US" sz="1939" b="true">
                <a:solidFill>
                  <a:srgbClr val="156669"/>
                </a:solidFill>
                <a:latin typeface="Agrandir Bold"/>
                <a:ea typeface="Agrandir Bold"/>
                <a:cs typeface="Agrandir Bold"/>
                <a:sym typeface="Agrandir Bold"/>
              </a:rPr>
              <a:t>Simple Access to Health Records and Data</a:t>
            </a:r>
          </a:p>
          <a:p>
            <a:pPr algn="l" marL="0" indent="0" lvl="0">
              <a:lnSpc>
                <a:spcPts val="3160"/>
              </a:lnSpc>
              <a:spcBef>
                <a:spcPct val="0"/>
              </a:spcBef>
            </a:pPr>
            <a:r>
              <a:rPr lang="en-US" sz="1939">
                <a:solidFill>
                  <a:srgbClr val="156669"/>
                </a:solidFill>
                <a:latin typeface="Agrandir"/>
                <a:ea typeface="Agrandir"/>
                <a:cs typeface="Agrandir"/>
                <a:sym typeface="Agrandir"/>
              </a:rPr>
              <a:t>Users need quick, organized access to health records and test results to avoid feeling overwhelmed. This clarity encourages regular app use and keeps patients informed.</a:t>
            </a:r>
          </a:p>
        </p:txBody>
      </p:sp>
      <p:sp>
        <p:nvSpPr>
          <p:cNvPr name="TextBox 17" id="17"/>
          <p:cNvSpPr txBox="true"/>
          <p:nvPr/>
        </p:nvSpPr>
        <p:spPr>
          <a:xfrm rot="0">
            <a:off x="11497001" y="4054904"/>
            <a:ext cx="5319675" cy="2027710"/>
          </a:xfrm>
          <a:prstGeom prst="rect">
            <a:avLst/>
          </a:prstGeom>
        </p:spPr>
        <p:txBody>
          <a:bodyPr anchor="t" rtlCol="false" tIns="0" lIns="0" bIns="0" rIns="0">
            <a:spAutoFit/>
          </a:bodyPr>
          <a:lstStyle/>
          <a:p>
            <a:pPr algn="l">
              <a:lnSpc>
                <a:spcPts val="3160"/>
              </a:lnSpc>
            </a:pPr>
            <a:r>
              <a:rPr lang="en-US" sz="1939" b="true">
                <a:solidFill>
                  <a:srgbClr val="156669"/>
                </a:solidFill>
                <a:latin typeface="Agrandir Bold"/>
                <a:ea typeface="Agrandir Bold"/>
                <a:cs typeface="Agrandir Bold"/>
                <a:sym typeface="Agrandir Bold"/>
              </a:rPr>
              <a:t>Streamlined Appointment Management</a:t>
            </a:r>
          </a:p>
          <a:p>
            <a:pPr algn="l" marL="0" indent="0" lvl="0">
              <a:lnSpc>
                <a:spcPts val="3160"/>
              </a:lnSpc>
              <a:spcBef>
                <a:spcPct val="0"/>
              </a:spcBef>
            </a:pPr>
            <a:r>
              <a:rPr lang="en-US" sz="1939">
                <a:solidFill>
                  <a:srgbClr val="156669"/>
                </a:solidFill>
                <a:latin typeface="Agrandir"/>
                <a:ea typeface="Agrandir"/>
                <a:cs typeface="Agrandir"/>
                <a:sym typeface="Agrandir"/>
              </a:rPr>
              <a:t>For users with chronic conditions, managing appointments should be effortless. Features like reminders, rescheduling, and post-visit summaries support consistent, engaged care.</a:t>
            </a:r>
          </a:p>
        </p:txBody>
      </p:sp>
      <p:sp>
        <p:nvSpPr>
          <p:cNvPr name="TextBox 18" id="18"/>
          <p:cNvSpPr txBox="true"/>
          <p:nvPr/>
        </p:nvSpPr>
        <p:spPr>
          <a:xfrm rot="0">
            <a:off x="11497001" y="7201220"/>
            <a:ext cx="5319675" cy="2027710"/>
          </a:xfrm>
          <a:prstGeom prst="rect">
            <a:avLst/>
          </a:prstGeom>
        </p:spPr>
        <p:txBody>
          <a:bodyPr anchor="t" rtlCol="false" tIns="0" lIns="0" bIns="0" rIns="0">
            <a:spAutoFit/>
          </a:bodyPr>
          <a:lstStyle/>
          <a:p>
            <a:pPr algn="l">
              <a:lnSpc>
                <a:spcPts val="3160"/>
              </a:lnSpc>
            </a:pPr>
            <a:r>
              <a:rPr lang="en-US" sz="1939" b="true">
                <a:solidFill>
                  <a:srgbClr val="156669"/>
                </a:solidFill>
                <a:latin typeface="Agrandir Bold"/>
                <a:ea typeface="Agrandir Bold"/>
                <a:cs typeface="Agrandir Bold"/>
                <a:sym typeface="Agrandir Bold"/>
              </a:rPr>
              <a:t>Personalized Insights and Notifications</a:t>
            </a:r>
          </a:p>
          <a:p>
            <a:pPr algn="l" marL="0" indent="0" lvl="0">
              <a:lnSpc>
                <a:spcPts val="3160"/>
              </a:lnSpc>
              <a:spcBef>
                <a:spcPct val="0"/>
              </a:spcBef>
            </a:pPr>
            <a:r>
              <a:rPr lang="en-US" sz="1939">
                <a:solidFill>
                  <a:srgbClr val="156669"/>
                </a:solidFill>
                <a:latin typeface="Agrandir"/>
                <a:ea typeface="Agrandir"/>
                <a:cs typeface="Agrandir"/>
                <a:sym typeface="Agrandir"/>
              </a:rPr>
              <a:t>Proactive users benefit from timely reminders for appointments, preventive care, and record updates, empowering them to take control of their health journey.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188824" y="1891663"/>
            <a:ext cx="3910351" cy="3910335"/>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31370" t="0" r="-46406" b="0"/>
              </a:stretch>
            </a:blipFill>
          </p:spPr>
        </p:sp>
      </p:grpSp>
      <p:grpSp>
        <p:nvGrpSpPr>
          <p:cNvPr name="Group 4" id="4"/>
          <p:cNvGrpSpPr>
            <a:grpSpLocks noChangeAspect="true"/>
          </p:cNvGrpSpPr>
          <p:nvPr/>
        </p:nvGrpSpPr>
        <p:grpSpPr>
          <a:xfrm rot="0">
            <a:off x="13082980" y="1891663"/>
            <a:ext cx="3910351" cy="3910335"/>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38888" t="0" r="-38888" b="0"/>
              </a:stretch>
            </a:blipFill>
          </p:spPr>
        </p:sp>
      </p:grpSp>
      <p:grpSp>
        <p:nvGrpSpPr>
          <p:cNvPr name="Group 6" id="6"/>
          <p:cNvGrpSpPr>
            <a:grpSpLocks noChangeAspect="true"/>
          </p:cNvGrpSpPr>
          <p:nvPr/>
        </p:nvGrpSpPr>
        <p:grpSpPr>
          <a:xfrm rot="0">
            <a:off x="1028700" y="1891663"/>
            <a:ext cx="3910351" cy="3910335"/>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38888" t="0" r="-38888" b="0"/>
              </a:stretch>
            </a:blipFill>
          </p:spPr>
        </p:sp>
      </p:grpSp>
      <p:grpSp>
        <p:nvGrpSpPr>
          <p:cNvPr name="Group 8" id="8"/>
          <p:cNvGrpSpPr>
            <a:grpSpLocks noChangeAspect="true"/>
          </p:cNvGrpSpPr>
          <p:nvPr/>
        </p:nvGrpSpPr>
        <p:grpSpPr>
          <a:xfrm rot="0">
            <a:off x="4213044" y="6135374"/>
            <a:ext cx="3910351" cy="3910335"/>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5"/>
              <a:stretch>
                <a:fillRect l="-11618" t="-57838" r="-18234" b="-15300"/>
              </a:stretch>
            </a:blipFill>
          </p:spPr>
        </p:sp>
      </p:grpSp>
      <p:grpSp>
        <p:nvGrpSpPr>
          <p:cNvPr name="Group 10" id="10"/>
          <p:cNvGrpSpPr>
            <a:grpSpLocks noChangeAspect="true"/>
          </p:cNvGrpSpPr>
          <p:nvPr/>
        </p:nvGrpSpPr>
        <p:grpSpPr>
          <a:xfrm rot="0">
            <a:off x="10352766" y="6135374"/>
            <a:ext cx="3910351" cy="3910335"/>
            <a:chOff x="0" y="0"/>
            <a:chExt cx="6350025" cy="6350000"/>
          </a:xfrm>
        </p:grpSpPr>
        <p:sp>
          <p:nvSpPr>
            <p:cNvPr name="Freeform 11" id="1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10989" t="-28805" r="-9103" b="-31320"/>
              </a:stretch>
            </a:blipFill>
          </p:spPr>
        </p:sp>
      </p:grpSp>
      <p:sp>
        <p:nvSpPr>
          <p:cNvPr name="TextBox 12" id="12"/>
          <p:cNvSpPr txBox="true"/>
          <p:nvPr/>
        </p:nvSpPr>
        <p:spPr>
          <a:xfrm rot="0">
            <a:off x="2069707" y="335281"/>
            <a:ext cx="14148585" cy="1043938"/>
          </a:xfrm>
          <a:prstGeom prst="rect">
            <a:avLst/>
          </a:prstGeom>
        </p:spPr>
        <p:txBody>
          <a:bodyPr anchor="t" rtlCol="false" tIns="0" lIns="0" bIns="0" rIns="0">
            <a:spAutoFit/>
          </a:bodyPr>
          <a:lstStyle/>
          <a:p>
            <a:pPr algn="ctr" marL="0" indent="0" lvl="0">
              <a:lnSpc>
                <a:spcPts val="7679"/>
              </a:lnSpc>
            </a:pPr>
            <a:r>
              <a:rPr lang="en-US" sz="7999" spc="-767">
                <a:solidFill>
                  <a:srgbClr val="156669"/>
                </a:solidFill>
                <a:latin typeface="Public Sans"/>
                <a:ea typeface="Public Sans"/>
                <a:cs typeface="Public Sans"/>
                <a:sym typeface="Public Sans"/>
              </a:rPr>
              <a:t>Interviews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3826712" y="742950"/>
            <a:ext cx="10634576" cy="2015488"/>
          </a:xfrm>
          <a:prstGeom prst="rect">
            <a:avLst/>
          </a:prstGeom>
        </p:spPr>
        <p:txBody>
          <a:bodyPr anchor="t" rtlCol="false" tIns="0" lIns="0" bIns="0" rIns="0">
            <a:spAutoFit/>
          </a:bodyPr>
          <a:lstStyle/>
          <a:p>
            <a:pPr algn="ctr">
              <a:lnSpc>
                <a:spcPts val="7679"/>
              </a:lnSpc>
            </a:pPr>
            <a:r>
              <a:rPr lang="en-US" sz="7999" spc="-767">
                <a:solidFill>
                  <a:srgbClr val="156669"/>
                </a:solidFill>
                <a:latin typeface="Public Sans"/>
                <a:ea typeface="Public Sans"/>
                <a:cs typeface="Public Sans"/>
                <a:sym typeface="Public Sans"/>
              </a:rPr>
              <a:t>Interview</a:t>
            </a:r>
          </a:p>
          <a:p>
            <a:pPr algn="ctr" marL="0" indent="0" lvl="0">
              <a:lnSpc>
                <a:spcPts val="7679"/>
              </a:lnSpc>
            </a:pPr>
            <a:r>
              <a:rPr lang="en-US" sz="7999" spc="-767">
                <a:solidFill>
                  <a:srgbClr val="156669"/>
                </a:solidFill>
                <a:latin typeface="Public Sans"/>
                <a:ea typeface="Public Sans"/>
                <a:cs typeface="Public Sans"/>
                <a:sym typeface="Public Sans"/>
              </a:rPr>
              <a:t>Questions</a:t>
            </a:r>
          </a:p>
        </p:txBody>
      </p:sp>
      <p:grpSp>
        <p:nvGrpSpPr>
          <p:cNvPr name="Group 3" id="3"/>
          <p:cNvGrpSpPr/>
          <p:nvPr/>
        </p:nvGrpSpPr>
        <p:grpSpPr>
          <a:xfrm rot="0">
            <a:off x="1419225" y="3285703"/>
            <a:ext cx="4214100" cy="6643411"/>
            <a:chOff x="0" y="0"/>
            <a:chExt cx="1510848" cy="2381810"/>
          </a:xfrm>
        </p:grpSpPr>
        <p:sp>
          <p:nvSpPr>
            <p:cNvPr name="Freeform 4" id="4"/>
            <p:cNvSpPr/>
            <p:nvPr/>
          </p:nvSpPr>
          <p:spPr>
            <a:xfrm flipH="false" flipV="false" rot="0">
              <a:off x="0" y="0"/>
              <a:ext cx="1510848" cy="2381810"/>
            </a:xfrm>
            <a:custGeom>
              <a:avLst/>
              <a:gdLst/>
              <a:ahLst/>
              <a:cxnLst/>
              <a:rect r="r" b="b" t="t" l="l"/>
              <a:pathLst>
                <a:path h="2381810" w="1510848">
                  <a:moveTo>
                    <a:pt x="27557" y="0"/>
                  </a:moveTo>
                  <a:lnTo>
                    <a:pt x="1483291" y="0"/>
                  </a:lnTo>
                  <a:cubicBezTo>
                    <a:pt x="1490600" y="0"/>
                    <a:pt x="1497609" y="2903"/>
                    <a:pt x="1502777" y="8071"/>
                  </a:cubicBezTo>
                  <a:cubicBezTo>
                    <a:pt x="1507945" y="13239"/>
                    <a:pt x="1510848" y="20249"/>
                    <a:pt x="1510848" y="27557"/>
                  </a:cubicBezTo>
                  <a:lnTo>
                    <a:pt x="1510848" y="2354253"/>
                  </a:lnTo>
                  <a:cubicBezTo>
                    <a:pt x="1510848" y="2361561"/>
                    <a:pt x="1507945" y="2368571"/>
                    <a:pt x="1502777" y="2373738"/>
                  </a:cubicBezTo>
                  <a:cubicBezTo>
                    <a:pt x="1497609" y="2378907"/>
                    <a:pt x="1490600" y="2381810"/>
                    <a:pt x="1483291" y="2381810"/>
                  </a:cubicBezTo>
                  <a:lnTo>
                    <a:pt x="27557" y="2381810"/>
                  </a:lnTo>
                  <a:cubicBezTo>
                    <a:pt x="20249" y="2381810"/>
                    <a:pt x="13239" y="2378907"/>
                    <a:pt x="8071" y="2373738"/>
                  </a:cubicBezTo>
                  <a:cubicBezTo>
                    <a:pt x="2903" y="2368571"/>
                    <a:pt x="0" y="2361561"/>
                    <a:pt x="0" y="2354253"/>
                  </a:cubicBezTo>
                  <a:lnTo>
                    <a:pt x="0" y="27557"/>
                  </a:lnTo>
                  <a:cubicBezTo>
                    <a:pt x="0" y="20249"/>
                    <a:pt x="2903" y="13239"/>
                    <a:pt x="8071" y="8071"/>
                  </a:cubicBezTo>
                  <a:cubicBezTo>
                    <a:pt x="13239" y="2903"/>
                    <a:pt x="20249" y="0"/>
                    <a:pt x="27557" y="0"/>
                  </a:cubicBezTo>
                  <a:close/>
                </a:path>
              </a:pathLst>
            </a:custGeom>
            <a:solidFill>
              <a:srgbClr val="B8D2E4"/>
            </a:solidFill>
            <a:ln cap="sq">
              <a:noFill/>
              <a:prstDash val="solid"/>
              <a:miter/>
            </a:ln>
          </p:spPr>
        </p:sp>
        <p:sp>
          <p:nvSpPr>
            <p:cNvPr name="TextBox 5" id="5"/>
            <p:cNvSpPr txBox="true"/>
            <p:nvPr/>
          </p:nvSpPr>
          <p:spPr>
            <a:xfrm>
              <a:off x="0" y="-38100"/>
              <a:ext cx="1510848" cy="241991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629563" y="3847501"/>
            <a:ext cx="3763688" cy="5262640"/>
          </a:xfrm>
          <a:prstGeom prst="rect">
            <a:avLst/>
          </a:prstGeom>
        </p:spPr>
        <p:txBody>
          <a:bodyPr anchor="t" rtlCol="false" tIns="0" lIns="0" bIns="0" rIns="0">
            <a:spAutoFit/>
          </a:bodyPr>
          <a:lstStyle/>
          <a:p>
            <a:pPr algn="ctr" marL="0" indent="0" lvl="0">
              <a:lnSpc>
                <a:spcPts val="3714"/>
              </a:lnSpc>
              <a:spcBef>
                <a:spcPct val="0"/>
              </a:spcBef>
            </a:pPr>
            <a:r>
              <a:rPr lang="en-US" b="true" sz="2278">
                <a:solidFill>
                  <a:srgbClr val="156669"/>
                </a:solidFill>
                <a:latin typeface="Agrandir Bold"/>
                <a:ea typeface="Agrandir Bold"/>
                <a:cs typeface="Agrandir Bold"/>
                <a:sym typeface="Agrandir Bold"/>
              </a:rPr>
              <a:t>1.</a:t>
            </a:r>
            <a:r>
              <a:rPr lang="en-US" b="true" sz="2278" strike="noStrike" u="none">
                <a:solidFill>
                  <a:srgbClr val="156669"/>
                </a:solidFill>
                <a:latin typeface="Agrandir Bold"/>
                <a:ea typeface="Agrandir Bold"/>
                <a:cs typeface="Agrandir Bold"/>
                <a:sym typeface="Agrandir Bold"/>
              </a:rPr>
              <a:t> Healthcare Management</a:t>
            </a:r>
          </a:p>
          <a:p>
            <a:pPr algn="ctr" marL="0" indent="0" lvl="0">
              <a:lnSpc>
                <a:spcPts val="3388"/>
              </a:lnSpc>
              <a:spcBef>
                <a:spcPct val="0"/>
              </a:spcBef>
            </a:pPr>
          </a:p>
          <a:p>
            <a:pPr algn="ctr" marL="0" indent="0" lvl="0">
              <a:lnSpc>
                <a:spcPts val="3388"/>
              </a:lnSpc>
              <a:spcBef>
                <a:spcPct val="0"/>
              </a:spcBef>
            </a:pPr>
            <a:r>
              <a:rPr lang="en-US" sz="2078" strike="noStrike" u="none">
                <a:solidFill>
                  <a:srgbClr val="156669"/>
                </a:solidFill>
                <a:latin typeface="Agrandir"/>
                <a:ea typeface="Agrandir"/>
                <a:cs typeface="Agrandir"/>
                <a:sym typeface="Agrandir"/>
              </a:rPr>
              <a:t>What challenges do you face in keeping track of medical appointments, test results, or follow-up care?</a:t>
            </a:r>
          </a:p>
          <a:p>
            <a:pPr algn="ctr">
              <a:lnSpc>
                <a:spcPts val="3388"/>
              </a:lnSpc>
              <a:spcBef>
                <a:spcPct val="0"/>
              </a:spcBef>
            </a:pPr>
          </a:p>
          <a:p>
            <a:pPr algn="ctr" marL="0" indent="0" lvl="0">
              <a:lnSpc>
                <a:spcPts val="3388"/>
              </a:lnSpc>
              <a:spcBef>
                <a:spcPct val="0"/>
              </a:spcBef>
            </a:pPr>
            <a:r>
              <a:rPr lang="en-US" sz="2078" strike="noStrike" u="none">
                <a:solidFill>
                  <a:srgbClr val="156669"/>
                </a:solidFill>
                <a:latin typeface="Agrandir"/>
                <a:ea typeface="Agrandir"/>
                <a:cs typeface="Agrandir"/>
                <a:sym typeface="Agrandir"/>
              </a:rPr>
              <a:t>How often do you review your health information, and which types of updates are most important to you?</a:t>
            </a:r>
          </a:p>
        </p:txBody>
      </p:sp>
      <p:grpSp>
        <p:nvGrpSpPr>
          <p:cNvPr name="Group 7" id="7"/>
          <p:cNvGrpSpPr/>
          <p:nvPr/>
        </p:nvGrpSpPr>
        <p:grpSpPr>
          <a:xfrm rot="0">
            <a:off x="7194112" y="3285703"/>
            <a:ext cx="4214100" cy="6643411"/>
            <a:chOff x="0" y="0"/>
            <a:chExt cx="1510848" cy="2381810"/>
          </a:xfrm>
        </p:grpSpPr>
        <p:sp>
          <p:nvSpPr>
            <p:cNvPr name="Freeform 8" id="8"/>
            <p:cNvSpPr/>
            <p:nvPr/>
          </p:nvSpPr>
          <p:spPr>
            <a:xfrm flipH="false" flipV="false" rot="0">
              <a:off x="0" y="0"/>
              <a:ext cx="1510848" cy="2381810"/>
            </a:xfrm>
            <a:custGeom>
              <a:avLst/>
              <a:gdLst/>
              <a:ahLst/>
              <a:cxnLst/>
              <a:rect r="r" b="b" t="t" l="l"/>
              <a:pathLst>
                <a:path h="2381810" w="1510848">
                  <a:moveTo>
                    <a:pt x="27557" y="0"/>
                  </a:moveTo>
                  <a:lnTo>
                    <a:pt x="1483291" y="0"/>
                  </a:lnTo>
                  <a:cubicBezTo>
                    <a:pt x="1490600" y="0"/>
                    <a:pt x="1497609" y="2903"/>
                    <a:pt x="1502777" y="8071"/>
                  </a:cubicBezTo>
                  <a:cubicBezTo>
                    <a:pt x="1507945" y="13239"/>
                    <a:pt x="1510848" y="20249"/>
                    <a:pt x="1510848" y="27557"/>
                  </a:cubicBezTo>
                  <a:lnTo>
                    <a:pt x="1510848" y="2354253"/>
                  </a:lnTo>
                  <a:cubicBezTo>
                    <a:pt x="1510848" y="2361561"/>
                    <a:pt x="1507945" y="2368571"/>
                    <a:pt x="1502777" y="2373738"/>
                  </a:cubicBezTo>
                  <a:cubicBezTo>
                    <a:pt x="1497609" y="2378907"/>
                    <a:pt x="1490600" y="2381810"/>
                    <a:pt x="1483291" y="2381810"/>
                  </a:cubicBezTo>
                  <a:lnTo>
                    <a:pt x="27557" y="2381810"/>
                  </a:lnTo>
                  <a:cubicBezTo>
                    <a:pt x="20249" y="2381810"/>
                    <a:pt x="13239" y="2378907"/>
                    <a:pt x="8071" y="2373738"/>
                  </a:cubicBezTo>
                  <a:cubicBezTo>
                    <a:pt x="2903" y="2368571"/>
                    <a:pt x="0" y="2361561"/>
                    <a:pt x="0" y="2354253"/>
                  </a:cubicBezTo>
                  <a:lnTo>
                    <a:pt x="0" y="27557"/>
                  </a:lnTo>
                  <a:cubicBezTo>
                    <a:pt x="0" y="20249"/>
                    <a:pt x="2903" y="13239"/>
                    <a:pt x="8071" y="8071"/>
                  </a:cubicBezTo>
                  <a:cubicBezTo>
                    <a:pt x="13239" y="2903"/>
                    <a:pt x="20249" y="0"/>
                    <a:pt x="27557" y="0"/>
                  </a:cubicBezTo>
                  <a:close/>
                </a:path>
              </a:pathLst>
            </a:custGeom>
            <a:solidFill>
              <a:srgbClr val="B8D2E4"/>
            </a:solidFill>
            <a:ln cap="sq">
              <a:noFill/>
              <a:prstDash val="solid"/>
              <a:miter/>
            </a:ln>
          </p:spPr>
        </p:sp>
        <p:sp>
          <p:nvSpPr>
            <p:cNvPr name="TextBox 9" id="9"/>
            <p:cNvSpPr txBox="true"/>
            <p:nvPr/>
          </p:nvSpPr>
          <p:spPr>
            <a:xfrm>
              <a:off x="0" y="-38100"/>
              <a:ext cx="1510848" cy="241991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2826125" y="3285703"/>
            <a:ext cx="4214100" cy="6643411"/>
            <a:chOff x="0" y="0"/>
            <a:chExt cx="1510848" cy="2381810"/>
          </a:xfrm>
        </p:grpSpPr>
        <p:sp>
          <p:nvSpPr>
            <p:cNvPr name="Freeform 11" id="11"/>
            <p:cNvSpPr/>
            <p:nvPr/>
          </p:nvSpPr>
          <p:spPr>
            <a:xfrm flipH="false" flipV="false" rot="0">
              <a:off x="0" y="0"/>
              <a:ext cx="1510848" cy="2381810"/>
            </a:xfrm>
            <a:custGeom>
              <a:avLst/>
              <a:gdLst/>
              <a:ahLst/>
              <a:cxnLst/>
              <a:rect r="r" b="b" t="t" l="l"/>
              <a:pathLst>
                <a:path h="2381810" w="1510848">
                  <a:moveTo>
                    <a:pt x="27557" y="0"/>
                  </a:moveTo>
                  <a:lnTo>
                    <a:pt x="1483291" y="0"/>
                  </a:lnTo>
                  <a:cubicBezTo>
                    <a:pt x="1490600" y="0"/>
                    <a:pt x="1497609" y="2903"/>
                    <a:pt x="1502777" y="8071"/>
                  </a:cubicBezTo>
                  <a:cubicBezTo>
                    <a:pt x="1507945" y="13239"/>
                    <a:pt x="1510848" y="20249"/>
                    <a:pt x="1510848" y="27557"/>
                  </a:cubicBezTo>
                  <a:lnTo>
                    <a:pt x="1510848" y="2354253"/>
                  </a:lnTo>
                  <a:cubicBezTo>
                    <a:pt x="1510848" y="2361561"/>
                    <a:pt x="1507945" y="2368571"/>
                    <a:pt x="1502777" y="2373738"/>
                  </a:cubicBezTo>
                  <a:cubicBezTo>
                    <a:pt x="1497609" y="2378907"/>
                    <a:pt x="1490600" y="2381810"/>
                    <a:pt x="1483291" y="2381810"/>
                  </a:cubicBezTo>
                  <a:lnTo>
                    <a:pt x="27557" y="2381810"/>
                  </a:lnTo>
                  <a:cubicBezTo>
                    <a:pt x="20249" y="2381810"/>
                    <a:pt x="13239" y="2378907"/>
                    <a:pt x="8071" y="2373738"/>
                  </a:cubicBezTo>
                  <a:cubicBezTo>
                    <a:pt x="2903" y="2368571"/>
                    <a:pt x="0" y="2361561"/>
                    <a:pt x="0" y="2354253"/>
                  </a:cubicBezTo>
                  <a:lnTo>
                    <a:pt x="0" y="27557"/>
                  </a:lnTo>
                  <a:cubicBezTo>
                    <a:pt x="0" y="20249"/>
                    <a:pt x="2903" y="13239"/>
                    <a:pt x="8071" y="8071"/>
                  </a:cubicBezTo>
                  <a:cubicBezTo>
                    <a:pt x="13239" y="2903"/>
                    <a:pt x="20249" y="0"/>
                    <a:pt x="27557" y="0"/>
                  </a:cubicBezTo>
                  <a:close/>
                </a:path>
              </a:pathLst>
            </a:custGeom>
            <a:solidFill>
              <a:srgbClr val="B8D2E4"/>
            </a:solidFill>
            <a:ln cap="sq">
              <a:noFill/>
              <a:prstDash val="solid"/>
              <a:miter/>
            </a:ln>
          </p:spPr>
        </p:sp>
        <p:sp>
          <p:nvSpPr>
            <p:cNvPr name="TextBox 12" id="12"/>
            <p:cNvSpPr txBox="true"/>
            <p:nvPr/>
          </p:nvSpPr>
          <p:spPr>
            <a:xfrm>
              <a:off x="0" y="-38100"/>
              <a:ext cx="1510848" cy="241991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7415812" y="3788319"/>
            <a:ext cx="3770700" cy="5476254"/>
          </a:xfrm>
          <a:prstGeom prst="rect">
            <a:avLst/>
          </a:prstGeom>
        </p:spPr>
        <p:txBody>
          <a:bodyPr anchor="t" rtlCol="false" tIns="0" lIns="0" bIns="0" rIns="0">
            <a:spAutoFit/>
          </a:bodyPr>
          <a:lstStyle/>
          <a:p>
            <a:pPr algn="ctr" marL="0" indent="0" lvl="0">
              <a:lnSpc>
                <a:spcPts val="3714"/>
              </a:lnSpc>
              <a:spcBef>
                <a:spcPct val="0"/>
              </a:spcBef>
            </a:pPr>
            <a:r>
              <a:rPr lang="en-US" b="true" sz="2278">
                <a:solidFill>
                  <a:srgbClr val="156669"/>
                </a:solidFill>
                <a:latin typeface="Agrandir Bold"/>
                <a:ea typeface="Agrandir Bold"/>
                <a:cs typeface="Agrandir Bold"/>
                <a:sym typeface="Agrandir Bold"/>
              </a:rPr>
              <a:t>3. Te</a:t>
            </a:r>
            <a:r>
              <a:rPr lang="en-US" b="true" sz="2278" strike="noStrike" u="none">
                <a:solidFill>
                  <a:srgbClr val="156669"/>
                </a:solidFill>
                <a:latin typeface="Agrandir Bold"/>
                <a:ea typeface="Agrandir Bold"/>
                <a:cs typeface="Agrandir Bold"/>
                <a:sym typeface="Agrandir Bold"/>
              </a:rPr>
              <a:t>chnology Comfort Level</a:t>
            </a:r>
          </a:p>
          <a:p>
            <a:pPr algn="ctr" marL="0" indent="0" lvl="0">
              <a:lnSpc>
                <a:spcPts val="2410"/>
              </a:lnSpc>
              <a:spcBef>
                <a:spcPct val="0"/>
              </a:spcBef>
            </a:pPr>
          </a:p>
          <a:p>
            <a:pPr algn="ctr" marL="0" indent="0" lvl="0">
              <a:lnSpc>
                <a:spcPts val="3714"/>
              </a:lnSpc>
              <a:spcBef>
                <a:spcPct val="0"/>
              </a:spcBef>
            </a:pPr>
            <a:r>
              <a:rPr lang="en-US" sz="2278" strike="noStrike" u="none">
                <a:solidFill>
                  <a:srgbClr val="156669"/>
                </a:solidFill>
                <a:latin typeface="Agrandir"/>
                <a:ea typeface="Agrandir"/>
                <a:cs typeface="Agrandir"/>
                <a:sym typeface="Agrandir"/>
              </a:rPr>
              <a:t>How comfortable are you with using apps for managing healthcare information?</a:t>
            </a:r>
          </a:p>
          <a:p>
            <a:pPr algn="ctr">
              <a:lnSpc>
                <a:spcPts val="3714"/>
              </a:lnSpc>
              <a:spcBef>
                <a:spcPct val="0"/>
              </a:spcBef>
            </a:pPr>
          </a:p>
          <a:p>
            <a:pPr algn="ctr" marL="0" indent="0" lvl="0">
              <a:lnSpc>
                <a:spcPts val="3714"/>
              </a:lnSpc>
              <a:spcBef>
                <a:spcPct val="0"/>
              </a:spcBef>
            </a:pPr>
            <a:r>
              <a:rPr lang="en-US" sz="2278" strike="noStrike" u="none">
                <a:solidFill>
                  <a:srgbClr val="156669"/>
                </a:solidFill>
                <a:latin typeface="Agrandir"/>
                <a:ea typeface="Agrandir"/>
                <a:cs typeface="Agrandir"/>
                <a:sym typeface="Agrandir"/>
              </a:rPr>
              <a:t>How important is data security and privacy to you when accessing health information digitally?</a:t>
            </a:r>
          </a:p>
        </p:txBody>
      </p:sp>
      <p:sp>
        <p:nvSpPr>
          <p:cNvPr name="TextBox 14" id="14"/>
          <p:cNvSpPr txBox="true"/>
          <p:nvPr/>
        </p:nvSpPr>
        <p:spPr>
          <a:xfrm rot="0">
            <a:off x="13064250" y="3695101"/>
            <a:ext cx="3735446" cy="5685804"/>
          </a:xfrm>
          <a:prstGeom prst="rect">
            <a:avLst/>
          </a:prstGeom>
        </p:spPr>
        <p:txBody>
          <a:bodyPr anchor="t" rtlCol="false" tIns="0" lIns="0" bIns="0" rIns="0">
            <a:spAutoFit/>
          </a:bodyPr>
          <a:lstStyle/>
          <a:p>
            <a:pPr algn="ctr" marL="0" indent="0" lvl="0">
              <a:lnSpc>
                <a:spcPts val="3714"/>
              </a:lnSpc>
              <a:spcBef>
                <a:spcPct val="0"/>
              </a:spcBef>
            </a:pPr>
            <a:r>
              <a:rPr lang="en-US" b="true" sz="2278">
                <a:solidFill>
                  <a:srgbClr val="156669"/>
                </a:solidFill>
                <a:latin typeface="Agrandir Bold"/>
                <a:ea typeface="Agrandir Bold"/>
                <a:cs typeface="Agrandir Bold"/>
                <a:sym typeface="Agrandir Bold"/>
              </a:rPr>
              <a:t>4. User</a:t>
            </a:r>
            <a:r>
              <a:rPr lang="en-US" b="true" sz="2278" strike="noStrike" u="none">
                <a:solidFill>
                  <a:srgbClr val="156669"/>
                </a:solidFill>
                <a:latin typeface="Agrandir Bold"/>
                <a:ea typeface="Agrandir Bold"/>
                <a:cs typeface="Agrandir Bold"/>
                <a:sym typeface="Agrandir Bold"/>
              </a:rPr>
              <a:t> Engagement</a:t>
            </a:r>
            <a:r>
              <a:rPr lang="en-US" b="true" sz="2278" strike="noStrike" u="none">
                <a:solidFill>
                  <a:srgbClr val="156669"/>
                </a:solidFill>
                <a:latin typeface="Agrandir Bold"/>
                <a:ea typeface="Agrandir Bold"/>
                <a:cs typeface="Agrandir Bold"/>
                <a:sym typeface="Agrandir Bold"/>
              </a:rPr>
              <a:t> Preferences</a:t>
            </a:r>
          </a:p>
          <a:p>
            <a:pPr algn="ctr" marL="0" indent="0" lvl="0">
              <a:lnSpc>
                <a:spcPts val="1921"/>
              </a:lnSpc>
              <a:spcBef>
                <a:spcPct val="0"/>
              </a:spcBef>
            </a:pPr>
          </a:p>
          <a:p>
            <a:pPr algn="ctr" marL="0" indent="0" lvl="0">
              <a:lnSpc>
                <a:spcPts val="3714"/>
              </a:lnSpc>
              <a:spcBef>
                <a:spcPct val="0"/>
              </a:spcBef>
            </a:pPr>
            <a:r>
              <a:rPr lang="en-US" sz="2278" strike="noStrike" u="none">
                <a:solidFill>
                  <a:srgbClr val="156669"/>
                </a:solidFill>
                <a:latin typeface="Agrandir"/>
                <a:ea typeface="Agrandir"/>
                <a:cs typeface="Agrandir"/>
                <a:sym typeface="Agrandir"/>
              </a:rPr>
              <a:t>What types of health updates or notifications would you like to receive regularly?</a:t>
            </a:r>
          </a:p>
          <a:p>
            <a:pPr algn="ctr">
              <a:lnSpc>
                <a:spcPts val="2247"/>
              </a:lnSpc>
              <a:spcBef>
                <a:spcPct val="0"/>
              </a:spcBef>
            </a:pPr>
          </a:p>
          <a:p>
            <a:pPr algn="ctr" marL="0" indent="0" lvl="0">
              <a:lnSpc>
                <a:spcPts val="3714"/>
              </a:lnSpc>
              <a:spcBef>
                <a:spcPct val="0"/>
              </a:spcBef>
            </a:pPr>
            <a:r>
              <a:rPr lang="en-US" sz="2278" strike="noStrike" u="none">
                <a:solidFill>
                  <a:srgbClr val="156669"/>
                </a:solidFill>
                <a:latin typeface="Agrandir"/>
                <a:ea typeface="Agrandir"/>
                <a:cs typeface="Agrandir"/>
                <a:sym typeface="Agrandir"/>
              </a:rPr>
              <a:t>How often would you like access to health tips, reminders, or insights to support your healthcare journey?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4523030" y="37800"/>
            <a:ext cx="13688414" cy="10249200"/>
          </a:xfrm>
          <a:custGeom>
            <a:avLst/>
            <a:gdLst/>
            <a:ahLst/>
            <a:cxnLst/>
            <a:rect r="r" b="b" t="t" l="l"/>
            <a:pathLst>
              <a:path h="10249200" w="13688414">
                <a:moveTo>
                  <a:pt x="0" y="0"/>
                </a:moveTo>
                <a:lnTo>
                  <a:pt x="13688414" y="0"/>
                </a:lnTo>
                <a:lnTo>
                  <a:pt x="13688414" y="10249200"/>
                </a:lnTo>
                <a:lnTo>
                  <a:pt x="0" y="10249200"/>
                </a:lnTo>
                <a:lnTo>
                  <a:pt x="0" y="0"/>
                </a:lnTo>
                <a:close/>
              </a:path>
            </a:pathLst>
          </a:custGeom>
          <a:blipFill>
            <a:blip r:embed="rId2"/>
            <a:stretch>
              <a:fillRect l="0" t="0" r="0" b="0"/>
            </a:stretch>
          </a:blipFill>
        </p:spPr>
      </p:sp>
      <p:grpSp>
        <p:nvGrpSpPr>
          <p:cNvPr name="Group 3" id="3"/>
          <p:cNvGrpSpPr/>
          <p:nvPr/>
        </p:nvGrpSpPr>
        <p:grpSpPr>
          <a:xfrm rot="0">
            <a:off x="5164440" y="569357"/>
            <a:ext cx="3068246" cy="306824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6694" r="0" b="-51083"/>
              </a:stretch>
            </a:blipFill>
          </p:spPr>
        </p:sp>
      </p:grpSp>
      <p:sp>
        <p:nvSpPr>
          <p:cNvPr name="TextBox 5" id="5"/>
          <p:cNvSpPr txBox="true"/>
          <p:nvPr/>
        </p:nvSpPr>
        <p:spPr>
          <a:xfrm rot="0">
            <a:off x="604515" y="1200150"/>
            <a:ext cx="3454057" cy="2987038"/>
          </a:xfrm>
          <a:prstGeom prst="rect">
            <a:avLst/>
          </a:prstGeom>
        </p:spPr>
        <p:txBody>
          <a:bodyPr anchor="t" rtlCol="false" tIns="0" lIns="0" bIns="0" rIns="0">
            <a:spAutoFit/>
          </a:bodyPr>
          <a:lstStyle/>
          <a:p>
            <a:pPr algn="l">
              <a:lnSpc>
                <a:spcPts val="7679"/>
              </a:lnSpc>
            </a:pPr>
            <a:r>
              <a:rPr lang="en-US" sz="7999" spc="-767">
                <a:solidFill>
                  <a:srgbClr val="FBF6F1"/>
                </a:solidFill>
                <a:latin typeface="Public Sans"/>
                <a:ea typeface="Public Sans"/>
                <a:cs typeface="Public Sans"/>
                <a:sym typeface="Public Sans"/>
              </a:rPr>
              <a:t>User</a:t>
            </a:r>
          </a:p>
          <a:p>
            <a:pPr algn="l">
              <a:lnSpc>
                <a:spcPts val="7679"/>
              </a:lnSpc>
            </a:pPr>
            <a:r>
              <a:rPr lang="en-US" sz="7999" spc="-767">
                <a:solidFill>
                  <a:srgbClr val="FBF6F1"/>
                </a:solidFill>
                <a:latin typeface="Public Sans"/>
                <a:ea typeface="Public Sans"/>
                <a:cs typeface="Public Sans"/>
                <a:sym typeface="Public Sans"/>
              </a:rPr>
              <a:t>Persona</a:t>
            </a:r>
          </a:p>
          <a:p>
            <a:pPr algn="l" marL="0" indent="0" lvl="0">
              <a:lnSpc>
                <a:spcPts val="7679"/>
              </a:lnSpc>
            </a:pPr>
            <a:r>
              <a:rPr lang="en-US" sz="7999" spc="-767">
                <a:solidFill>
                  <a:srgbClr val="FBF6F1"/>
                </a:solidFill>
                <a:latin typeface="Public Sans"/>
                <a:ea typeface="Public Sans"/>
                <a:cs typeface="Public Sans"/>
                <a:sym typeface="Public Sans"/>
              </a:rPr>
              <a:t>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FAAC8"/>
        </a:solidFill>
      </p:bgPr>
    </p:bg>
    <p:spTree>
      <p:nvGrpSpPr>
        <p:cNvPr id="1" name=""/>
        <p:cNvGrpSpPr/>
        <p:nvPr/>
      </p:nvGrpSpPr>
      <p:grpSpPr>
        <a:xfrm>
          <a:off x="0" y="0"/>
          <a:ext cx="0" cy="0"/>
          <a:chOff x="0" y="0"/>
          <a:chExt cx="0" cy="0"/>
        </a:xfrm>
      </p:grpSpPr>
      <p:sp>
        <p:nvSpPr>
          <p:cNvPr name="Freeform 2" id="2"/>
          <p:cNvSpPr/>
          <p:nvPr/>
        </p:nvSpPr>
        <p:spPr>
          <a:xfrm flipH="false" flipV="false" rot="0">
            <a:off x="4526127" y="0"/>
            <a:ext cx="13761873" cy="10287000"/>
          </a:xfrm>
          <a:custGeom>
            <a:avLst/>
            <a:gdLst/>
            <a:ahLst/>
            <a:cxnLst/>
            <a:rect r="r" b="b" t="t" l="l"/>
            <a:pathLst>
              <a:path h="10287000" w="13761873">
                <a:moveTo>
                  <a:pt x="0" y="0"/>
                </a:moveTo>
                <a:lnTo>
                  <a:pt x="13761873" y="0"/>
                </a:lnTo>
                <a:lnTo>
                  <a:pt x="13761873"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5184027" y="515133"/>
            <a:ext cx="3143714" cy="314371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4613" r="-99034" b="-66177"/>
              </a:stretch>
            </a:blipFill>
          </p:spPr>
        </p:sp>
      </p:grpSp>
      <p:sp>
        <p:nvSpPr>
          <p:cNvPr name="TextBox 5" id="5"/>
          <p:cNvSpPr txBox="true"/>
          <p:nvPr/>
        </p:nvSpPr>
        <p:spPr>
          <a:xfrm rot="0">
            <a:off x="604515" y="1200150"/>
            <a:ext cx="3454057" cy="2987038"/>
          </a:xfrm>
          <a:prstGeom prst="rect">
            <a:avLst/>
          </a:prstGeom>
        </p:spPr>
        <p:txBody>
          <a:bodyPr anchor="t" rtlCol="false" tIns="0" lIns="0" bIns="0" rIns="0">
            <a:spAutoFit/>
          </a:bodyPr>
          <a:lstStyle/>
          <a:p>
            <a:pPr algn="l">
              <a:lnSpc>
                <a:spcPts val="7679"/>
              </a:lnSpc>
            </a:pPr>
            <a:r>
              <a:rPr lang="en-US" sz="7999" spc="-767">
                <a:solidFill>
                  <a:srgbClr val="FBF6F1"/>
                </a:solidFill>
                <a:latin typeface="Public Sans"/>
                <a:ea typeface="Public Sans"/>
                <a:cs typeface="Public Sans"/>
                <a:sym typeface="Public Sans"/>
              </a:rPr>
              <a:t>User</a:t>
            </a:r>
          </a:p>
          <a:p>
            <a:pPr algn="l">
              <a:lnSpc>
                <a:spcPts val="7679"/>
              </a:lnSpc>
            </a:pPr>
            <a:r>
              <a:rPr lang="en-US" sz="7999" spc="-767">
                <a:solidFill>
                  <a:srgbClr val="FBF6F1"/>
                </a:solidFill>
                <a:latin typeface="Public Sans"/>
                <a:ea typeface="Public Sans"/>
                <a:cs typeface="Public Sans"/>
                <a:sym typeface="Public Sans"/>
              </a:rPr>
              <a:t>Persona</a:t>
            </a:r>
          </a:p>
          <a:p>
            <a:pPr algn="l" marL="0" indent="0" lvl="0">
              <a:lnSpc>
                <a:spcPts val="7679"/>
              </a:lnSpc>
            </a:pPr>
            <a:r>
              <a:rPr lang="en-US" sz="7999" spc="-767">
                <a:solidFill>
                  <a:srgbClr val="FBF6F1"/>
                </a:solidFill>
                <a:latin typeface="Public Sans"/>
                <a:ea typeface="Public Sans"/>
                <a:cs typeface="Public Sans"/>
                <a:sym typeface="Public Sans"/>
              </a:rPr>
              <a:t>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8D2E4"/>
        </a:solidFill>
      </p:bgPr>
    </p:bg>
    <p:spTree>
      <p:nvGrpSpPr>
        <p:cNvPr id="1" name=""/>
        <p:cNvGrpSpPr/>
        <p:nvPr/>
      </p:nvGrpSpPr>
      <p:grpSpPr>
        <a:xfrm>
          <a:off x="0" y="0"/>
          <a:ext cx="0" cy="0"/>
          <a:chOff x="0" y="0"/>
          <a:chExt cx="0" cy="0"/>
        </a:xfrm>
      </p:grpSpPr>
      <p:sp>
        <p:nvSpPr>
          <p:cNvPr name="Freeform 2" id="2"/>
          <p:cNvSpPr/>
          <p:nvPr/>
        </p:nvSpPr>
        <p:spPr>
          <a:xfrm flipH="false" flipV="false" rot="0">
            <a:off x="4265481" y="0"/>
            <a:ext cx="14188966" cy="10287000"/>
          </a:xfrm>
          <a:custGeom>
            <a:avLst/>
            <a:gdLst/>
            <a:ahLst/>
            <a:cxnLst/>
            <a:rect r="r" b="b" t="t" l="l"/>
            <a:pathLst>
              <a:path h="10287000" w="14188966">
                <a:moveTo>
                  <a:pt x="0" y="0"/>
                </a:moveTo>
                <a:lnTo>
                  <a:pt x="14188965" y="0"/>
                </a:lnTo>
                <a:lnTo>
                  <a:pt x="14188965"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88556" y="510259"/>
            <a:ext cx="3934050" cy="2645288"/>
          </a:xfrm>
          <a:prstGeom prst="rect">
            <a:avLst/>
          </a:prstGeom>
        </p:spPr>
        <p:txBody>
          <a:bodyPr anchor="t" rtlCol="false" tIns="0" lIns="0" bIns="0" rIns="0">
            <a:spAutoFit/>
          </a:bodyPr>
          <a:lstStyle/>
          <a:p>
            <a:pPr algn="ctr">
              <a:lnSpc>
                <a:spcPts val="6816"/>
              </a:lnSpc>
            </a:pPr>
            <a:r>
              <a:rPr lang="en-US" sz="7100" spc="-681">
                <a:solidFill>
                  <a:srgbClr val="156669"/>
                </a:solidFill>
                <a:latin typeface="Public Sans"/>
                <a:ea typeface="Public Sans"/>
                <a:cs typeface="Public Sans"/>
                <a:sym typeface="Public Sans"/>
              </a:rPr>
              <a:t>Empathy</a:t>
            </a:r>
          </a:p>
          <a:p>
            <a:pPr algn="ctr">
              <a:lnSpc>
                <a:spcPts val="6816"/>
              </a:lnSpc>
            </a:pPr>
            <a:r>
              <a:rPr lang="en-US" sz="7100" spc="-681">
                <a:solidFill>
                  <a:srgbClr val="156669"/>
                </a:solidFill>
                <a:latin typeface="Public Sans"/>
                <a:ea typeface="Public Sans"/>
                <a:cs typeface="Public Sans"/>
                <a:sym typeface="Public Sans"/>
              </a:rPr>
              <a:t>Mapping</a:t>
            </a:r>
          </a:p>
          <a:p>
            <a:pPr algn="ctr" marL="0" indent="0" lvl="0">
              <a:lnSpc>
                <a:spcPts val="6816"/>
              </a:lnSpc>
              <a:spcBef>
                <a:spcPct val="0"/>
              </a:spcBef>
            </a:pPr>
            <a:r>
              <a:rPr lang="en-US" sz="7100" spc="-681">
                <a:solidFill>
                  <a:srgbClr val="156669"/>
                </a:solidFill>
                <a:latin typeface="Public Sans"/>
                <a:ea typeface="Public Sans"/>
                <a:cs typeface="Public Sans"/>
                <a:sym typeface="Public Sans"/>
              </a:rPr>
              <a:t>1</a:t>
            </a:r>
          </a:p>
        </p:txBody>
      </p:sp>
      <p:grpSp>
        <p:nvGrpSpPr>
          <p:cNvPr name="Group 4" id="4"/>
          <p:cNvGrpSpPr/>
          <p:nvPr/>
        </p:nvGrpSpPr>
        <p:grpSpPr>
          <a:xfrm rot="0">
            <a:off x="9567508" y="3571643"/>
            <a:ext cx="3143714" cy="314371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4613" r="-99034" b="-66177"/>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DAGTniAg8Bc</dc:identifier>
  <dcterms:modified xsi:type="dcterms:W3CDTF">2011-08-01T06:04:30Z</dcterms:modified>
  <cp:revision>1</cp:revision>
  <dc:title>Blue Illustrated Medical Center Presentation</dc:title>
</cp:coreProperties>
</file>